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4"/>
    <p:sldMasterId id="2147483767" r:id="rId5"/>
    <p:sldMasterId id="2147483821" r:id="rId6"/>
  </p:sldMasterIdLst>
  <p:notesMasterIdLst>
    <p:notesMasterId r:id="rId26"/>
  </p:notesMasterIdLst>
  <p:handoutMasterIdLst>
    <p:handoutMasterId r:id="rId27"/>
  </p:handoutMasterIdLst>
  <p:sldIdLst>
    <p:sldId id="284" r:id="rId7"/>
    <p:sldId id="270" r:id="rId8"/>
    <p:sldId id="265" r:id="rId9"/>
    <p:sldId id="266" r:id="rId10"/>
    <p:sldId id="276" r:id="rId11"/>
    <p:sldId id="277" r:id="rId12"/>
    <p:sldId id="257" r:id="rId13"/>
    <p:sldId id="258" r:id="rId14"/>
    <p:sldId id="259" r:id="rId15"/>
    <p:sldId id="260" r:id="rId16"/>
    <p:sldId id="261" r:id="rId17"/>
    <p:sldId id="263" r:id="rId18"/>
    <p:sldId id="280" r:id="rId19"/>
    <p:sldId id="279" r:id="rId20"/>
    <p:sldId id="274" r:id="rId21"/>
    <p:sldId id="273" r:id="rId22"/>
    <p:sldId id="275" r:id="rId23"/>
    <p:sldId id="278" r:id="rId24"/>
    <p:sldId id="281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5C5A"/>
    <a:srgbClr val="556D9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837F67-D4B2-4ED9-8A30-D8D1417AA21F}" v="1370" dt="2021-10-24T21:13:52.974"/>
    <p1510:client id="{208F1208-4859-46C8-BC22-6065D87118A5}" v="5263" dt="2021-10-24T21:22:37.251"/>
    <p1510:client id="{411C74DA-BBD4-443C-8F0A-331F2F918F56}" v="1952" dt="2021-10-24T16:01:22.660"/>
    <p1510:client id="{A3416E31-2DFB-9D18-904C-EFBEDCAF87FA}" v="425" dt="2021-10-24T21:02:08.154"/>
    <p1510:client id="{B11312F8-22D6-E401-025A-AEA671AE5893}" v="14" dt="2021-10-24T10:39:17.0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000" autoAdjust="0"/>
  </p:normalViewPr>
  <p:slideViewPr>
    <p:cSldViewPr snapToGrid="0">
      <p:cViewPr varScale="1">
        <p:scale>
          <a:sx n="69" d="100"/>
          <a:sy n="69" d="100"/>
        </p:scale>
        <p:origin x="217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6B344B22-5DCD-4C8D-957C-82A0AB7D4E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BD504585-C66F-45A3-98D4-48D35B931F3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343516-245F-4E36-8CA9-86BAB3681015}" type="datetimeFigureOut">
              <a:rPr lang="pt-PT" smtClean="0"/>
              <a:t>25/10/2021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FE08F870-4CCC-4ABD-AE9A-3AD76C978C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8AB17EE-83AB-4E3B-AA17-412A912992B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4EA7B-8286-49EC-9B16-17E3BF9836E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9345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9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gif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81C57-2E67-439E-82E6-E56BBA3F35B9}" type="datetimeFigureOut">
              <a:rPr lang="pt-PT" smtClean="0"/>
              <a:t>25/10/2021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00354-05AA-46E6-9D01-086FDAA501A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78816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>
                <a:cs typeface="Calibri"/>
              </a:rPr>
              <a:t>Boa tarde a todos,</a:t>
            </a:r>
          </a:p>
          <a:p>
            <a:endParaRPr lang="pt-PT">
              <a:cs typeface="Calibri"/>
            </a:endParaRPr>
          </a:p>
          <a:p>
            <a:r>
              <a:rPr lang="pt-PT">
                <a:cs typeface="Calibri"/>
              </a:rPr>
              <a:t>Vamos apresentar um estudo sobre a aplicação de </a:t>
            </a:r>
            <a:r>
              <a:rPr lang="pt-PT" err="1">
                <a:cs typeface="Calibri"/>
              </a:rPr>
              <a:t>IoT</a:t>
            </a:r>
            <a:r>
              <a:rPr lang="pt-PT">
                <a:cs typeface="Calibri"/>
              </a:rPr>
              <a:t> para tornar dispositivos convencionais em dispositivos inteligentes, no </a:t>
            </a:r>
            <a:r>
              <a:rPr lang="pt-PT" err="1">
                <a:cs typeface="Calibri"/>
              </a:rPr>
              <a:t>ambito</a:t>
            </a:r>
            <a:r>
              <a:rPr lang="pt-PT">
                <a:cs typeface="Calibri"/>
              </a:rPr>
              <a:t> da industria 4.0</a:t>
            </a:r>
          </a:p>
        </p:txBody>
      </p:sp>
    </p:spTree>
    <p:extLst>
      <p:ext uri="{BB962C8B-B14F-4D97-AF65-F5344CB8AC3E}">
        <p14:creationId xmlns:p14="http://schemas.microsoft.com/office/powerpoint/2010/main" val="3460737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Um dos </a:t>
            </a:r>
            <a:r>
              <a:rPr lang="pt-PT" err="1"/>
              <a:t>apectos</a:t>
            </a:r>
            <a:r>
              <a:rPr lang="pt-PT"/>
              <a:t> importantes, será ter e estabelecer uma </a:t>
            </a:r>
            <a:r>
              <a:rPr lang="pt-PT" err="1"/>
              <a:t>conecçao</a:t>
            </a:r>
            <a:r>
              <a:rPr lang="pt-PT"/>
              <a:t> segura, </a:t>
            </a:r>
            <a:r>
              <a:rPr lang="pt-PT" err="1"/>
              <a:t>compativel</a:t>
            </a:r>
            <a:r>
              <a:rPr lang="pt-PT"/>
              <a:t> e fiável à rede.</a:t>
            </a:r>
          </a:p>
          <a:p>
            <a:r>
              <a:rPr lang="pt-PT"/>
              <a:t>Para isso, neste estudo tanto o hardware como o software foram desenvolvidos para se obter uma </a:t>
            </a:r>
            <a:r>
              <a:rPr lang="pt-PT" err="1"/>
              <a:t>conecçao</a:t>
            </a:r>
            <a:r>
              <a:rPr lang="pt-PT"/>
              <a:t> segura.</a:t>
            </a:r>
          </a:p>
          <a:p>
            <a:r>
              <a:rPr lang="pt-PT"/>
              <a:t>Neste case </a:t>
            </a:r>
            <a:r>
              <a:rPr lang="pt-PT" err="1"/>
              <a:t>study</a:t>
            </a:r>
            <a:r>
              <a:rPr lang="pt-PT"/>
              <a:t>, foram usados WiFi e Bluetooth.</a:t>
            </a:r>
          </a:p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5420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WiFi foi usado para a transmissão de dados entre a </a:t>
            </a:r>
            <a:r>
              <a:rPr lang="pt-PT" err="1"/>
              <a:t>IoT</a:t>
            </a:r>
            <a:r>
              <a:rPr lang="pt-PT"/>
              <a:t> </a:t>
            </a:r>
            <a:r>
              <a:rPr lang="pt-PT" err="1"/>
              <a:t>board</a:t>
            </a:r>
            <a:r>
              <a:rPr lang="pt-PT"/>
              <a:t> e a </a:t>
            </a:r>
            <a:r>
              <a:rPr lang="pt-PT" err="1"/>
              <a:t>Cloud</a:t>
            </a:r>
            <a:r>
              <a:rPr lang="pt-PT"/>
              <a:t> </a:t>
            </a:r>
            <a:r>
              <a:rPr lang="pt-PT" err="1"/>
              <a:t>using</a:t>
            </a:r>
            <a:r>
              <a:rPr lang="pt-PT"/>
              <a:t> </a:t>
            </a:r>
            <a:r>
              <a:rPr lang="pt-PT" err="1"/>
              <a:t>Ubidots</a:t>
            </a:r>
            <a:r>
              <a:rPr lang="pt-PT"/>
              <a:t>(que veremos mais à frente) como a plataforma </a:t>
            </a:r>
            <a:r>
              <a:rPr lang="pt-PT" err="1"/>
              <a:t>IoT</a:t>
            </a:r>
            <a:r>
              <a:rPr lang="pt-PT"/>
              <a:t>.</a:t>
            </a:r>
          </a:p>
          <a:p>
            <a:r>
              <a:rPr lang="pt-PT"/>
              <a:t>O modulo usado foi o ESP8266 como microcontrolador para o processamento de dados e a </a:t>
            </a:r>
            <a:r>
              <a:rPr lang="pt-PT" err="1"/>
              <a:t>comunicaao</a:t>
            </a:r>
            <a:r>
              <a:rPr lang="pt-PT"/>
              <a:t>.</a:t>
            </a:r>
          </a:p>
          <a:p>
            <a:endParaRPr lang="pt-PT"/>
          </a:p>
          <a:p>
            <a:r>
              <a:rPr lang="pt-PT"/>
              <a:t>Como o </a:t>
            </a:r>
            <a:r>
              <a:rPr lang="pt-PT" err="1"/>
              <a:t>frigoprifico</a:t>
            </a:r>
            <a:r>
              <a:rPr lang="pt-PT"/>
              <a:t> não tem nenhum meio para estabelecer escolher e conectar </a:t>
            </a:r>
            <a:r>
              <a:rPr lang="pt-PT" err="1"/>
              <a:t>àao</a:t>
            </a:r>
            <a:r>
              <a:rPr lang="pt-PT"/>
              <a:t> ponto de acesso, Bluetooth foi usado em conjunto com uma aplicação mobile(quer </a:t>
            </a:r>
            <a:r>
              <a:rPr lang="pt-PT" err="1"/>
              <a:t>veermos</a:t>
            </a:r>
            <a:r>
              <a:rPr lang="pt-PT"/>
              <a:t> mais à frente) para fornecer uma </a:t>
            </a:r>
            <a:r>
              <a:rPr lang="pt-PT" err="1"/>
              <a:t>conecçao</a:t>
            </a:r>
            <a:r>
              <a:rPr lang="pt-PT"/>
              <a:t> segura para a </a:t>
            </a:r>
            <a:r>
              <a:rPr lang="pt-PT" err="1"/>
              <a:t>board.O</a:t>
            </a:r>
            <a:r>
              <a:rPr lang="pt-PT"/>
              <a:t> modulo usado também tem Bluetooth o que fornece essa vantagem.</a:t>
            </a:r>
          </a:p>
          <a:p>
            <a:endParaRPr lang="pt-PT"/>
          </a:p>
          <a:p>
            <a:endParaRPr lang="pt-PT"/>
          </a:p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1972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PT" dirty="0"/>
              <a:t>Dado que o microcontrolador manda os dados coletados para a </a:t>
            </a:r>
            <a:r>
              <a:rPr lang="pt-PT" dirty="0" err="1"/>
              <a:t>Cloud</a:t>
            </a:r>
            <a:r>
              <a:rPr lang="pt-PT" dirty="0"/>
              <a:t>, podemos dizer que estamos perante </a:t>
            </a:r>
            <a:r>
              <a:rPr lang="pt-PT" dirty="0" err="1"/>
              <a:t>Edge</a:t>
            </a:r>
            <a:r>
              <a:rPr lang="pt-PT" dirty="0"/>
              <a:t> </a:t>
            </a:r>
            <a:r>
              <a:rPr lang="pt-PT" dirty="0" err="1"/>
              <a:t>computing</a:t>
            </a:r>
            <a:r>
              <a:rPr lang="pt-PT" dirty="0"/>
              <a:t> ???????????</a:t>
            </a:r>
          </a:p>
          <a:p>
            <a:pPr algn="l"/>
            <a:endParaRPr lang="pt-PT" dirty="0"/>
          </a:p>
          <a:p>
            <a:pPr algn="l"/>
            <a:r>
              <a:rPr lang="pt-PT" dirty="0"/>
              <a:t>Para a escolha do microcontrolador, foi usado uma </a:t>
            </a:r>
            <a:r>
              <a:rPr lang="pt-PT" dirty="0" err="1"/>
              <a:t>Pugh</a:t>
            </a:r>
            <a:r>
              <a:rPr lang="pt-PT" dirty="0"/>
              <a:t> </a:t>
            </a:r>
            <a:r>
              <a:rPr lang="pt-PT" dirty="0" err="1"/>
              <a:t>Matrix</a:t>
            </a:r>
            <a:r>
              <a:rPr lang="pt-PT" dirty="0"/>
              <a:t> que é uma </a:t>
            </a:r>
            <a:r>
              <a:rPr lang="pt-PT" dirty="0" err="1"/>
              <a:t>ferramente</a:t>
            </a:r>
            <a:r>
              <a:rPr lang="pt-PT" dirty="0"/>
              <a:t> de decisão onde ajuda a selecionar perante um leque de microcontroladores disponíveis no mercado aquele que melhor se adapta ao projeto em si.</a:t>
            </a:r>
          </a:p>
          <a:p>
            <a:pPr algn="l"/>
            <a:endParaRPr lang="pt-PT" dirty="0"/>
          </a:p>
          <a:p>
            <a:pPr algn="l"/>
            <a:r>
              <a:rPr lang="pt-PT" dirty="0"/>
              <a:t>Onde está o =, é a referencia com que os outros se </a:t>
            </a:r>
            <a:r>
              <a:rPr lang="pt-PT" dirty="0" err="1"/>
              <a:t>irao</a:t>
            </a:r>
            <a:r>
              <a:rPr lang="pt-PT" dirty="0"/>
              <a:t> comparar</a:t>
            </a:r>
          </a:p>
          <a:p>
            <a:pPr algn="l"/>
            <a:r>
              <a:rPr lang="pt-PT" dirty="0"/>
              <a:t>0, 1, -1 . Indicam se o elemento que estamos a comparar é igual, melhor ou pior respetivamente.</a:t>
            </a:r>
          </a:p>
          <a:p>
            <a:pPr algn="l"/>
            <a:r>
              <a:rPr lang="pt-PT" dirty="0"/>
              <a:t>A coluna “</a:t>
            </a:r>
            <a:r>
              <a:rPr lang="pt-PT" dirty="0" err="1"/>
              <a:t>relevance</a:t>
            </a:r>
            <a:r>
              <a:rPr lang="pt-PT" dirty="0"/>
              <a:t>” providencia um peso para cada elemento consoante a importância que foi dada para cada item.</a:t>
            </a:r>
          </a:p>
          <a:p>
            <a:pPr algn="l"/>
            <a:r>
              <a:rPr lang="pt-PT" dirty="0"/>
              <a:t>Tendo isto tudo em </a:t>
            </a:r>
            <a:r>
              <a:rPr lang="pt-PT" dirty="0" err="1"/>
              <a:t>considereçao</a:t>
            </a:r>
            <a:r>
              <a:rPr lang="pt-PT" dirty="0"/>
              <a:t> o microcontrolador escolhido foi o nRF52832 </a:t>
            </a:r>
          </a:p>
          <a:p>
            <a:pPr algn="l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4571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O MCU nRF52832 é responsável pelos seguintes processos:</a:t>
            </a:r>
          </a:p>
          <a:p>
            <a:r>
              <a:rPr lang="pt-PT"/>
              <a:t>(ler slide) </a:t>
            </a:r>
          </a:p>
          <a:p>
            <a:r>
              <a:rPr lang="pt-PT" err="1"/>
              <a:t>Topband</a:t>
            </a:r>
            <a:r>
              <a:rPr lang="pt-PT"/>
              <a:t> = placa principal do frigorifico </a:t>
            </a:r>
          </a:p>
          <a:p>
            <a:r>
              <a:rPr lang="pt-PT"/>
              <a:t>4 -Troca a </a:t>
            </a:r>
            <a:r>
              <a:rPr lang="pt-PT" err="1"/>
              <a:t>Uart</a:t>
            </a:r>
            <a:r>
              <a:rPr lang="pt-PT"/>
              <a:t> para enviar os dados para os </a:t>
            </a:r>
            <a:r>
              <a:rPr lang="pt-PT" err="1"/>
              <a:t>Ubidots</a:t>
            </a:r>
            <a:endParaRPr lang="pt-PT"/>
          </a:p>
          <a:p>
            <a:r>
              <a:rPr lang="pt-PT" err="1"/>
              <a:t>Ubidots</a:t>
            </a:r>
            <a:r>
              <a:rPr lang="pt-PT"/>
              <a:t> = base de dados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17085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Hardware </a:t>
            </a:r>
            <a:r>
              <a:rPr lang="pt-PT" err="1"/>
              <a:t>Architecture</a:t>
            </a:r>
            <a:r>
              <a:rPr lang="pt-PT"/>
              <a:t> - </a:t>
            </a:r>
            <a:r>
              <a:rPr lang="pt-PT" err="1"/>
              <a:t>IoT</a:t>
            </a:r>
            <a:r>
              <a:rPr lang="pt-PT"/>
              <a:t> </a:t>
            </a:r>
            <a:r>
              <a:rPr lang="pt-PT" err="1"/>
              <a:t>boards</a:t>
            </a:r>
            <a:r>
              <a:rPr lang="pt-PT"/>
              <a:t>’ componentes e as relações entre eles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4 Camadas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- </a:t>
            </a:r>
            <a:r>
              <a:rPr lang="en-US" sz="1800" b="0" i="0" u="none" strike="noStrike" baseline="0">
                <a:latin typeface="CharisSIL"/>
              </a:rPr>
              <a:t>hardware abstraction layer (HAL) firmware (</a:t>
            </a:r>
            <a:r>
              <a:rPr lang="en-US" sz="1800" b="0" i="0" u="none" strike="noStrike" baseline="0" err="1">
                <a:latin typeface="CharisSIL"/>
              </a:rPr>
              <a:t>controlara</a:t>
            </a:r>
            <a:r>
              <a:rPr lang="en-US" sz="1800" b="0" i="0" u="none" strike="noStrike" baseline="0">
                <a:latin typeface="CharisSIL"/>
              </a:rPr>
              <a:t> </a:t>
            </a:r>
            <a:r>
              <a:rPr lang="en-US" sz="1800" b="0" i="0" u="none" strike="noStrike" baseline="0" err="1">
                <a:latin typeface="CharisSIL"/>
              </a:rPr>
              <a:t>comunicações</a:t>
            </a:r>
            <a:r>
              <a:rPr lang="en-US" sz="1800" b="0" i="0" u="none" strike="noStrike" baseline="0">
                <a:latin typeface="CharisSIL"/>
              </a:rPr>
              <a:t>, </a:t>
            </a:r>
            <a:r>
              <a:rPr lang="en-US" sz="1800" b="0" i="0" u="none" strike="noStrike" baseline="0" err="1">
                <a:latin typeface="CharisSIL"/>
              </a:rPr>
              <a:t>pinos</a:t>
            </a:r>
            <a:r>
              <a:rPr lang="en-US" sz="1800" b="0" i="0" u="none" strike="noStrike" baseline="0">
                <a:latin typeface="CharisSIL"/>
              </a:rPr>
              <a:t>, </a:t>
            </a:r>
            <a:r>
              <a:rPr lang="en-US" sz="1800" b="0" i="0" u="none" strike="noStrike" baseline="0" err="1">
                <a:latin typeface="CharisSIL"/>
              </a:rPr>
              <a:t>etc</a:t>
            </a:r>
            <a:r>
              <a:rPr lang="en-US" sz="1800" b="0" i="0" u="none" strike="noStrike" baseline="0">
                <a:latin typeface="CharisSIL"/>
              </a:rPr>
              <a:t>)</a:t>
            </a:r>
            <a:endParaRPr lang="pt-PT"/>
          </a:p>
          <a:p>
            <a:pPr algn="l"/>
            <a:r>
              <a:rPr lang="pt-PT"/>
              <a:t>- </a:t>
            </a:r>
            <a:r>
              <a:rPr lang="pt-PT" sz="1800" b="0" i="0" u="none" strike="noStrike" baseline="0">
                <a:latin typeface="CharisSIL"/>
              </a:rPr>
              <a:t>Drivers (UART, Timers, GPIO) – comunicação com os periféricos</a:t>
            </a:r>
            <a:endParaRPr lang="pt-PT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- </a:t>
            </a:r>
            <a:r>
              <a:rPr lang="pt-PT" sz="1800" b="0" i="0" u="none" strike="noStrike" baseline="0" err="1">
                <a:latin typeface="CharisSIL"/>
              </a:rPr>
              <a:t>Libraries</a:t>
            </a:r>
            <a:r>
              <a:rPr lang="pt-PT" sz="1800" b="0" i="0" u="none" strike="noStrike" baseline="0">
                <a:latin typeface="CharisSIL"/>
              </a:rPr>
              <a:t> – funções para módulos específicos (BLE, ESP8266)</a:t>
            </a:r>
            <a:endParaRPr lang="pt-PT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- </a:t>
            </a:r>
            <a:r>
              <a:rPr lang="en-US" sz="1800" b="0" i="0" u="none" strike="noStrike" baseline="0">
                <a:latin typeface="CharisSIL"/>
              </a:rPr>
              <a:t>Application on top of the architecture – </a:t>
            </a:r>
            <a:r>
              <a:rPr lang="en-US" sz="1800" b="0" i="0" u="none" strike="noStrike" baseline="0" err="1">
                <a:latin typeface="CharisSIL"/>
              </a:rPr>
              <a:t>Junção</a:t>
            </a:r>
            <a:r>
              <a:rPr lang="en-US" sz="1800" b="0" i="0" u="none" strike="noStrike" baseline="0">
                <a:latin typeface="CharisSIL"/>
              </a:rPr>
              <a:t> de </a:t>
            </a:r>
            <a:r>
              <a:rPr lang="en-US" sz="1800" b="0" i="0" u="none" strike="noStrike" baseline="0" err="1">
                <a:latin typeface="CharisSIL"/>
              </a:rPr>
              <a:t>funções</a:t>
            </a:r>
            <a:r>
              <a:rPr lang="en-US" sz="1800" b="0" i="0" u="none" strike="noStrike" baseline="0">
                <a:latin typeface="CharisSIL"/>
              </a:rPr>
              <a:t> para </a:t>
            </a:r>
            <a:r>
              <a:rPr lang="en-US" sz="1800" b="0" i="0" u="none" strike="noStrike" baseline="0" err="1">
                <a:latin typeface="CharisSIL"/>
              </a:rPr>
              <a:t>cumprir</a:t>
            </a:r>
            <a:r>
              <a:rPr lang="en-US" sz="1800" b="0" i="0" u="none" strike="noStrike" baseline="0">
                <a:latin typeface="CharisSIL"/>
              </a:rPr>
              <a:t> </a:t>
            </a:r>
            <a:r>
              <a:rPr lang="en-US" sz="1800" b="0" i="0" u="none" strike="noStrike" baseline="0" err="1">
                <a:latin typeface="CharisSIL"/>
              </a:rPr>
              <a:t>os</a:t>
            </a:r>
            <a:r>
              <a:rPr lang="en-US" sz="1800" b="0" i="0" u="none" strike="noStrike" baseline="0">
                <a:latin typeface="CharisSIL"/>
              </a:rPr>
              <a:t> </a:t>
            </a:r>
            <a:r>
              <a:rPr lang="en-US" sz="1800" b="0" i="0" u="none" strike="noStrike" baseline="0" err="1">
                <a:latin typeface="CharisSIL"/>
              </a:rPr>
              <a:t>requisistos</a:t>
            </a:r>
            <a:r>
              <a:rPr lang="en-US" sz="1800" b="0" i="0" u="none" strike="noStrike" baseline="0">
                <a:latin typeface="CharisSIL"/>
              </a:rPr>
              <a:t> do </a:t>
            </a:r>
            <a:r>
              <a:rPr lang="en-US" sz="1800" b="0" i="0" u="none" strike="noStrike" baseline="0" err="1">
                <a:latin typeface="CharisSIL"/>
              </a:rPr>
              <a:t>sistema</a:t>
            </a:r>
            <a:endParaRPr lang="pt-PT"/>
          </a:p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7862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Um dos aspetos críticos relacionados com </a:t>
            </a:r>
            <a:r>
              <a:rPr lang="pt-PT" err="1"/>
              <a:t>IoT</a:t>
            </a:r>
            <a:r>
              <a:rPr lang="pt-PT"/>
              <a:t> é o enriquecimento dos dados, através de elementos do software.</a:t>
            </a:r>
          </a:p>
          <a:p>
            <a:r>
              <a:rPr lang="pt-PT"/>
              <a:t>Dispositivos conseguem interagir uns com os outros e gradualmente substituindo a mão humana, devido à grande satisfação dos consumidores e grande produtividade.</a:t>
            </a:r>
          </a:p>
          <a:p>
            <a:r>
              <a:rPr lang="pt-PT"/>
              <a:t>O Software desempenha um papel de </a:t>
            </a:r>
            <a:r>
              <a:rPr lang="pt-PT" err="1"/>
              <a:t>Value-added</a:t>
            </a:r>
            <a:r>
              <a:rPr lang="pt-PT"/>
              <a:t> servisse (VAS) para o </a:t>
            </a:r>
            <a:r>
              <a:rPr lang="pt-PT" err="1"/>
              <a:t>desenvolivmentos</a:t>
            </a:r>
            <a:r>
              <a:rPr lang="pt-PT"/>
              <a:t> de aplicações com ligação à internet.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08734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experiment defines versions of the firmware according to the different functionalities that the board has to accomplish;</a:t>
            </a:r>
          </a:p>
          <a:p>
            <a:r>
              <a:rPr lang="en-US"/>
              <a:t>Tools such as </a:t>
            </a:r>
            <a:r>
              <a:rPr lang="en-US" b="1">
                <a:effectLst/>
              </a:rPr>
              <a:t>SourceTree and Bitbucket</a:t>
            </a:r>
            <a:r>
              <a:rPr lang="en-US"/>
              <a:t> have used so that team members could develop features at the same time;</a:t>
            </a:r>
          </a:p>
          <a:p>
            <a:r>
              <a:rPr lang="en-US"/>
              <a:t>The C language has used for the software and firmware development.</a:t>
            </a:r>
          </a:p>
          <a:p>
            <a:endParaRPr lang="en-US"/>
          </a:p>
          <a:p>
            <a:r>
              <a:rPr lang="pt-PT" err="1"/>
              <a:t>version</a:t>
            </a:r>
            <a:r>
              <a:rPr lang="pt-PT"/>
              <a:t> 0.1.0</a:t>
            </a:r>
            <a:r>
              <a:rPr lang="en-US"/>
              <a:t> -&gt; This first feature tested with the app </a:t>
            </a:r>
            <a:r>
              <a:rPr lang="en-US" err="1"/>
              <a:t>nRF</a:t>
            </a:r>
            <a:r>
              <a:rPr lang="en-US"/>
              <a:t> Toolbox</a:t>
            </a:r>
          </a:p>
          <a:p>
            <a:r>
              <a:rPr lang="pt-PT" err="1"/>
              <a:t>version</a:t>
            </a:r>
            <a:r>
              <a:rPr lang="pt-PT"/>
              <a:t> 0.2.0</a:t>
            </a:r>
          </a:p>
          <a:p>
            <a:r>
              <a:rPr lang="pt-PT" err="1"/>
              <a:t>Version</a:t>
            </a:r>
            <a:r>
              <a:rPr lang="pt-PT"/>
              <a:t> 0.3.0</a:t>
            </a:r>
          </a:p>
          <a:p>
            <a:r>
              <a:rPr lang="pt-PT" err="1"/>
              <a:t>Version</a:t>
            </a:r>
            <a:r>
              <a:rPr lang="pt-PT"/>
              <a:t> 1.0.0 -&gt; </a:t>
            </a:r>
            <a:r>
              <a:rPr lang="en-US"/>
              <a:t>defining a state machine to take more control over the code</a:t>
            </a:r>
          </a:p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77711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/>
              <a:t>This code allows a user to find available Wi-Fi networks, choose one, enter a password and send those credentials to the IoT enabled board for a secure Internet connection;</a:t>
            </a:r>
          </a:p>
          <a:p>
            <a:r>
              <a:rPr lang="en-US" sz="1200"/>
              <a:t>A combination of existing buttons inside the refrigerator, the new IoT-enabled board, and the pseudocode made the process possible;</a:t>
            </a:r>
          </a:p>
          <a:p>
            <a:r>
              <a:rPr lang="en-US" sz="1200"/>
              <a:t>Using a mobile device to replace a microcontroller and a mobile app as a user interface is part of the solution for interaction between a user, refrigerator, and Wi-Fi access point;</a:t>
            </a:r>
          </a:p>
          <a:p>
            <a:r>
              <a:rPr lang="en-US" sz="1200"/>
              <a:t>While the incremental firmware versions developed, a mobile app in Kotlin developed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5996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Texto</a:t>
            </a:r>
            <a:r>
              <a:rPr lang="en-US"/>
              <a:t> slide</a:t>
            </a:r>
          </a:p>
          <a:p>
            <a:endParaRPr lang="en-US"/>
          </a:p>
          <a:p>
            <a:r>
              <a:rPr lang="en-US"/>
              <a:t>Finally, when the system is posting data regularly on Ubidots, IoT middleware, the data should be checked. For example, measuring with Fluke, a calibrated and trusted instrument to make sure the temperature that the sensor in the fridge is sending to Ubidots is right.</a:t>
            </a:r>
          </a:p>
          <a:p>
            <a:endParaRPr lang="en-US"/>
          </a:p>
          <a:p>
            <a:r>
              <a:rPr lang="en-US" err="1"/>
              <a:t>Texto</a:t>
            </a:r>
            <a:r>
              <a:rPr lang="en-US"/>
              <a:t> fig </a:t>
            </a:r>
            <a:r>
              <a:rPr lang="en-US" err="1"/>
              <a:t>esq</a:t>
            </a:r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6552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Através deste estudo foi possível concluir que é possível integrar capacidades </a:t>
            </a:r>
            <a:r>
              <a:rPr lang="pt-PT" err="1"/>
              <a:t>IoT</a:t>
            </a:r>
            <a:r>
              <a:rPr lang="pt-PT"/>
              <a:t> em sistemas já existentes, preservando as linhas de montagem e obtendo bons resultados nos campos de custo e tempo de fabricação.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5457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highlight>
                  <a:srgbClr val="FFFFFF"/>
                </a:highlight>
              </a:rPr>
              <a:t>Durante </a:t>
            </a:r>
            <a:r>
              <a:rPr lang="en-US" err="1">
                <a:highlight>
                  <a:srgbClr val="FFFFFF"/>
                </a:highlight>
              </a:rPr>
              <a:t>esta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apresentação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iremos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introduzir</a:t>
            </a:r>
            <a:r>
              <a:rPr lang="en-US">
                <a:highlight>
                  <a:srgbClr val="FFFFFF"/>
                </a:highlight>
              </a:rPr>
              <a:t> o </a:t>
            </a:r>
            <a:r>
              <a:rPr lang="en-US" err="1">
                <a:highlight>
                  <a:srgbClr val="FFFFFF"/>
                </a:highlight>
              </a:rPr>
              <a:t>conceito</a:t>
            </a:r>
            <a:r>
              <a:rPr lang="en-US">
                <a:highlight>
                  <a:srgbClr val="FFFFFF"/>
                </a:highlight>
              </a:rPr>
              <a:t> de IoT e </a:t>
            </a:r>
            <a:r>
              <a:rPr lang="en-US" err="1">
                <a:highlight>
                  <a:srgbClr val="FFFFFF"/>
                </a:highlight>
              </a:rPr>
              <a:t>mostrar</a:t>
            </a:r>
            <a:r>
              <a:rPr lang="en-US">
                <a:highlight>
                  <a:srgbClr val="FFFFFF"/>
                </a:highlight>
              </a:rPr>
              <a:t> as </a:t>
            </a:r>
            <a:r>
              <a:rPr lang="en-US" err="1">
                <a:highlight>
                  <a:srgbClr val="FFFFFF"/>
                </a:highlight>
              </a:rPr>
              <a:t>suas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potencialidades</a:t>
            </a:r>
            <a:r>
              <a:rPr lang="en-US">
                <a:highlight>
                  <a:srgbClr val="FFFFFF"/>
                </a:highlight>
              </a:rPr>
              <a:t>??, </a:t>
            </a:r>
            <a:r>
              <a:rPr lang="en-US" err="1">
                <a:highlight>
                  <a:srgbClr val="FFFFFF"/>
                </a:highlight>
              </a:rPr>
              <a:t>várias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necessidades</a:t>
            </a:r>
            <a:r>
              <a:rPr lang="en-US">
                <a:highlight>
                  <a:srgbClr val="FFFFFF"/>
                </a:highlight>
              </a:rPr>
              <a:t> que </a:t>
            </a:r>
            <a:r>
              <a:rPr lang="en-US" err="1">
                <a:highlight>
                  <a:srgbClr val="FFFFFF"/>
                </a:highlight>
              </a:rPr>
              <a:t>podem</a:t>
            </a:r>
            <a:r>
              <a:rPr lang="en-US">
                <a:highlight>
                  <a:srgbClr val="FFFFFF"/>
                </a:highlight>
              </a:rPr>
              <a:t> ser </a:t>
            </a:r>
            <a:r>
              <a:rPr lang="en-US" err="1">
                <a:highlight>
                  <a:srgbClr val="FFFFFF"/>
                </a:highlight>
              </a:rPr>
              <a:t>melhoradas</a:t>
            </a:r>
            <a:r>
              <a:rPr lang="en-US">
                <a:highlight>
                  <a:srgbClr val="FFFFFF"/>
                </a:highlight>
              </a:rPr>
              <a:t> com o </a:t>
            </a:r>
            <a:r>
              <a:rPr lang="en-US" err="1">
                <a:highlight>
                  <a:srgbClr val="FFFFFF"/>
                </a:highlight>
              </a:rPr>
              <a:t>seu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uso</a:t>
            </a:r>
            <a:r>
              <a:rPr lang="en-US">
                <a:highlight>
                  <a:srgbClr val="FFFFFF"/>
                </a:highlight>
              </a:rPr>
              <a:t> e </a:t>
            </a:r>
            <a:r>
              <a:rPr lang="en-US" err="1">
                <a:highlight>
                  <a:srgbClr val="FFFFFF"/>
                </a:highlight>
              </a:rPr>
              <a:t>casos</a:t>
            </a:r>
            <a:r>
              <a:rPr lang="en-US">
                <a:highlight>
                  <a:srgbClr val="FFFFFF"/>
                </a:highlight>
              </a:rPr>
              <a:t> de </a:t>
            </a:r>
            <a:r>
              <a:rPr lang="en-US" err="1">
                <a:highlight>
                  <a:srgbClr val="FFFFFF"/>
                </a:highlight>
              </a:rPr>
              <a:t>aplicação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já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existentes</a:t>
            </a:r>
            <a:r>
              <a:rPr lang="en-US">
                <a:highlight>
                  <a:srgbClr val="FFFFFF"/>
                </a:highlight>
              </a:rPr>
              <a:t>. </a:t>
            </a:r>
            <a:r>
              <a:rPr lang="en-US" err="1">
                <a:highlight>
                  <a:srgbClr val="FFFFFF"/>
                </a:highlight>
              </a:rPr>
              <a:t>Posto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isto</a:t>
            </a:r>
            <a:r>
              <a:rPr lang="en-US">
                <a:highlight>
                  <a:srgbClr val="FFFFFF"/>
                </a:highlight>
              </a:rPr>
              <a:t>, </a:t>
            </a:r>
            <a:r>
              <a:rPr lang="en-US" err="1">
                <a:highlight>
                  <a:srgbClr val="FFFFFF"/>
                </a:highlight>
              </a:rPr>
              <a:t>iremos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analisar</a:t>
            </a:r>
            <a:r>
              <a:rPr lang="en-US">
                <a:highlight>
                  <a:srgbClr val="FFFFFF"/>
                </a:highlight>
              </a:rPr>
              <a:t> um </a:t>
            </a:r>
            <a:r>
              <a:rPr lang="en-US" err="1">
                <a:highlight>
                  <a:srgbClr val="FFFFFF"/>
                </a:highlight>
              </a:rPr>
              <a:t>caso</a:t>
            </a:r>
            <a:r>
              <a:rPr lang="en-US">
                <a:highlight>
                  <a:srgbClr val="FFFFFF"/>
                </a:highlight>
              </a:rPr>
              <a:t> de </a:t>
            </a:r>
            <a:r>
              <a:rPr lang="en-US" err="1">
                <a:highlight>
                  <a:srgbClr val="FFFFFF"/>
                </a:highlight>
              </a:rPr>
              <a:t>estudo</a:t>
            </a:r>
            <a:r>
              <a:rPr lang="en-US">
                <a:highlight>
                  <a:srgbClr val="FFFFFF"/>
                </a:highlight>
              </a:rPr>
              <a:t> de um </a:t>
            </a:r>
            <a:r>
              <a:rPr lang="en-US" err="1">
                <a:highlight>
                  <a:srgbClr val="FFFFFF"/>
                </a:highlight>
              </a:rPr>
              <a:t>eletrodoméstico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err="1">
                <a:highlight>
                  <a:srgbClr val="FFFFFF"/>
                </a:highlight>
              </a:rPr>
              <a:t>em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err="1">
                <a:highlight>
                  <a:srgbClr val="FFFFFF"/>
                </a:highlight>
              </a:rPr>
              <a:t>especifico</a:t>
            </a:r>
            <a:r>
              <a:rPr lang="en-US">
                <a:highlight>
                  <a:srgbClr val="FFFFFF"/>
                </a:highlight>
              </a:rPr>
              <a:t>, </a:t>
            </a:r>
            <a:r>
              <a:rPr lang="en-US" err="1">
                <a:highlight>
                  <a:srgbClr val="FFFFFF"/>
                </a:highlight>
              </a:rPr>
              <a:t>os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err="1">
                <a:highlight>
                  <a:srgbClr val="FFFFFF"/>
                </a:highlight>
              </a:rPr>
              <a:t>desafios</a:t>
            </a:r>
            <a:r>
              <a:rPr lang="en-US">
                <a:highlight>
                  <a:srgbClr val="FFFFFF"/>
                </a:highlight>
              </a:rPr>
              <a:t> e </a:t>
            </a:r>
            <a:r>
              <a:rPr lang="en-US" err="1">
                <a:highlight>
                  <a:srgbClr val="FFFFFF"/>
                </a:highlight>
              </a:rPr>
              <a:t>novas</a:t>
            </a:r>
            <a:r>
              <a:rPr lang="en-US">
                <a:highlight>
                  <a:srgbClr val="FFFFFF"/>
                </a:highlight>
              </a:rPr>
              <a:t> </a:t>
            </a:r>
            <a:r>
              <a:rPr lang="en-US" err="1">
                <a:highlight>
                  <a:srgbClr val="FFFFFF"/>
                </a:highlight>
              </a:rPr>
              <a:t>sugestões</a:t>
            </a:r>
            <a:r>
              <a:rPr lang="en-US">
                <a:highlight>
                  <a:srgbClr val="FFFFFF"/>
                </a:highlight>
              </a:rPr>
              <a:t> e por </a:t>
            </a:r>
            <a:r>
              <a:rPr lang="en-US" err="1">
                <a:highlight>
                  <a:srgbClr val="FFFFFF"/>
                </a:highlight>
              </a:rPr>
              <a:t>fim</a:t>
            </a:r>
            <a:r>
              <a:rPr lang="en-US">
                <a:highlight>
                  <a:srgbClr val="FFFFFF"/>
                </a:highlight>
              </a:rPr>
              <a:t>, a </a:t>
            </a:r>
            <a:r>
              <a:rPr lang="en-US" err="1">
                <a:highlight>
                  <a:srgbClr val="FFFFFF"/>
                </a:highlight>
              </a:rPr>
              <a:t>respetiva</a:t>
            </a:r>
            <a:r>
              <a:rPr lang="en-US">
                <a:highlight>
                  <a:srgbClr val="FFFFFF"/>
                </a:highlight>
              </a:rPr>
              <a:t> </a:t>
            </a:r>
            <a:r>
              <a:rPr lang="en-US" err="1">
                <a:highlight>
                  <a:srgbClr val="FFFFFF"/>
                </a:highlight>
              </a:rPr>
              <a:t>conclusão</a:t>
            </a:r>
            <a:r>
              <a:rPr lang="en-US">
                <a:highlight>
                  <a:srgbClr val="FFFFFF"/>
                </a:highlight>
              </a:rPr>
              <a:t> do </a:t>
            </a:r>
            <a:r>
              <a:rPr lang="en-US" err="1">
                <a:highlight>
                  <a:srgbClr val="FFFFFF"/>
                </a:highlight>
              </a:rPr>
              <a:t>estudo</a:t>
            </a:r>
            <a:r>
              <a:rPr lang="en-US">
                <a:highlight>
                  <a:srgbClr val="FFFFFF"/>
                </a:highlight>
              </a:rPr>
              <a:t>.</a:t>
            </a:r>
            <a:endParaRPr lang="pt-PT"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  <a:p>
            <a:r>
              <a:rPr lang="en-US" err="1"/>
              <a:t>Iot</a:t>
            </a:r>
            <a:r>
              <a:rPr lang="en-US"/>
              <a:t> </a:t>
            </a:r>
            <a:r>
              <a:rPr lang="en-US" err="1"/>
              <a:t>significa</a:t>
            </a:r>
            <a:r>
              <a:rPr lang="en-US"/>
              <a:t> Internet of Things, </a:t>
            </a:r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português</a:t>
            </a:r>
            <a:r>
              <a:rPr lang="en-US"/>
              <a:t>, Internet das </a:t>
            </a:r>
            <a:r>
              <a:rPr lang="en-US" err="1"/>
              <a:t>coisas</a:t>
            </a:r>
            <a:r>
              <a:rPr lang="en-US"/>
              <a:t>, um dos </a:t>
            </a:r>
            <a:r>
              <a:rPr lang="en-US" err="1"/>
              <a:t>conceitos</a:t>
            </a:r>
            <a:r>
              <a:rPr lang="en-US"/>
              <a:t> </a:t>
            </a:r>
            <a:r>
              <a:rPr lang="en-US" err="1"/>
              <a:t>mais</a:t>
            </a:r>
            <a:r>
              <a:rPr lang="en-US"/>
              <a:t> </a:t>
            </a:r>
            <a:r>
              <a:rPr lang="en-US" err="1"/>
              <a:t>potenciadores</a:t>
            </a:r>
            <a:r>
              <a:rPr lang="en-US"/>
              <a:t> da </a:t>
            </a:r>
            <a:r>
              <a:rPr lang="en-US" err="1"/>
              <a:t>Indústria</a:t>
            </a:r>
            <a:r>
              <a:rPr lang="en-US"/>
              <a:t> 4.0. 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Iot</a:t>
            </a:r>
            <a:r>
              <a:rPr lang="en-US">
                <a:cs typeface="Calibri"/>
              </a:rPr>
              <a:t> é </a:t>
            </a:r>
            <a:r>
              <a:rPr lang="en-US" err="1">
                <a:cs typeface="Calibri"/>
              </a:rPr>
              <a:t>uma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tecnologia</a:t>
            </a:r>
            <a:r>
              <a:rPr lang="en-US">
                <a:cs typeface="Calibri"/>
              </a:rPr>
              <a:t> que </a:t>
            </a:r>
            <a:r>
              <a:rPr lang="en-US" err="1">
                <a:cs typeface="Calibri"/>
              </a:rPr>
              <a:t>permite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conexão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vários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sensores</a:t>
            </a:r>
            <a:r>
              <a:rPr lang="en-US">
                <a:cs typeface="Calibri"/>
              </a:rPr>
              <a:t> de modo a </a:t>
            </a:r>
            <a:r>
              <a:rPr lang="en-US" err="1">
                <a:cs typeface="Calibri"/>
              </a:rPr>
              <a:t>tornar</a:t>
            </a:r>
            <a:r>
              <a:rPr lang="en-US">
                <a:cs typeface="Calibri"/>
              </a:rPr>
              <a:t> um </a:t>
            </a:r>
            <a:r>
              <a:rPr lang="en-US" err="1">
                <a:cs typeface="Calibri"/>
              </a:rPr>
              <a:t>ambiente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mais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inteligente</a:t>
            </a:r>
            <a:r>
              <a:rPr lang="en-US">
                <a:cs typeface="Calibri"/>
              </a:rPr>
              <a:t>. </a:t>
            </a:r>
            <a:r>
              <a:rPr lang="en-US" err="1">
                <a:cs typeface="Calibri"/>
              </a:rPr>
              <a:t>Caracteristicas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 a </a:t>
            </a:r>
            <a:r>
              <a:rPr lang="en-US" err="1">
                <a:cs typeface="Calibri"/>
              </a:rPr>
              <a:t>heterogeneidade</a:t>
            </a:r>
            <a:r>
              <a:rPr lang="en-US">
                <a:cs typeface="Calibri"/>
              </a:rPr>
              <a:t> dos 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escalabilidade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sensorização</a:t>
            </a:r>
            <a:r>
              <a:rPr lang="en-US">
                <a:cs typeface="Calibri"/>
              </a:rPr>
              <a:t> </a:t>
            </a:r>
          </a:p>
          <a:p>
            <a:r>
              <a:rPr lang="en-US" err="1"/>
              <a:t>Vários</a:t>
            </a:r>
            <a:r>
              <a:rPr lang="en-US"/>
              <a:t> </a:t>
            </a:r>
            <a:r>
              <a:rPr lang="en-US" err="1"/>
              <a:t>estudos</a:t>
            </a:r>
            <a:r>
              <a:rPr lang="en-US"/>
              <a:t> </a:t>
            </a:r>
            <a:r>
              <a:rPr lang="en-US" err="1"/>
              <a:t>comprovaram</a:t>
            </a:r>
            <a:r>
              <a:rPr lang="en-US"/>
              <a:t> o </a:t>
            </a:r>
            <a:r>
              <a:rPr lang="en-US" err="1"/>
              <a:t>potencial</a:t>
            </a:r>
            <a:r>
              <a:rPr lang="en-US"/>
              <a:t> do IOT </a:t>
            </a:r>
            <a:r>
              <a:rPr lang="en-US" err="1"/>
              <a:t>principalmente</a:t>
            </a:r>
            <a:r>
              <a:rPr lang="en-US"/>
              <a:t> para </a:t>
            </a:r>
            <a:r>
              <a:rPr lang="en-US" err="1"/>
              <a:t>reduzir</a:t>
            </a:r>
            <a:r>
              <a:rPr lang="en-US"/>
              <a:t> custos, </a:t>
            </a:r>
            <a:r>
              <a:rPr lang="en-US" err="1"/>
              <a:t>melhorar</a:t>
            </a:r>
            <a:r>
              <a:rPr lang="en-US"/>
              <a:t> a </a:t>
            </a:r>
            <a:r>
              <a:rPr lang="en-US" err="1"/>
              <a:t>eficiência</a:t>
            </a:r>
            <a:r>
              <a:rPr lang="en-US"/>
              <a:t> </a:t>
            </a:r>
            <a:r>
              <a:rPr lang="en-US" err="1"/>
              <a:t>energética</a:t>
            </a:r>
            <a:r>
              <a:rPr lang="en-US"/>
              <a:t>, </a:t>
            </a:r>
            <a:r>
              <a:rPr lang="en-US" err="1"/>
              <a:t>reduzir</a:t>
            </a:r>
            <a:r>
              <a:rPr lang="en-US"/>
              <a:t> </a:t>
            </a:r>
            <a:r>
              <a:rPr lang="en-US" err="1"/>
              <a:t>defeitos</a:t>
            </a:r>
            <a:r>
              <a:rPr lang="en-US"/>
              <a:t>, </a:t>
            </a:r>
            <a:r>
              <a:rPr lang="en-US" err="1"/>
              <a:t>recolher</a:t>
            </a:r>
            <a:r>
              <a:rPr lang="en-US"/>
              <a:t> dados </a:t>
            </a:r>
            <a:r>
              <a:rPr lang="en-US" err="1"/>
              <a:t>em</a:t>
            </a:r>
            <a:r>
              <a:rPr lang="en-US"/>
              <a:t> tempo real e </a:t>
            </a:r>
            <a:r>
              <a:rPr lang="en-US" err="1"/>
              <a:t>posteriormente</a:t>
            </a:r>
            <a:r>
              <a:rPr lang="en-US"/>
              <a:t> </a:t>
            </a:r>
            <a:r>
              <a:rPr lang="en-US" err="1"/>
              <a:t>fazer</a:t>
            </a:r>
            <a:r>
              <a:rPr lang="en-US"/>
              <a:t> a </a:t>
            </a:r>
            <a:r>
              <a:rPr lang="en-US" err="1"/>
              <a:t>sua</a:t>
            </a:r>
            <a:r>
              <a:rPr lang="en-US"/>
              <a:t> </a:t>
            </a:r>
            <a:r>
              <a:rPr lang="en-US" err="1"/>
              <a:t>análise</a:t>
            </a:r>
            <a:r>
              <a:rPr lang="en-US"/>
              <a:t>, e um </a:t>
            </a:r>
            <a:r>
              <a:rPr lang="en-US" err="1"/>
              <a:t>fator</a:t>
            </a:r>
            <a:r>
              <a:rPr lang="en-US"/>
              <a:t> </a:t>
            </a:r>
            <a:r>
              <a:rPr lang="en-US" err="1"/>
              <a:t>muito</a:t>
            </a:r>
            <a:r>
              <a:rPr lang="en-US"/>
              <a:t> </a:t>
            </a:r>
            <a:r>
              <a:rPr lang="en-US" err="1"/>
              <a:t>importante</a:t>
            </a:r>
            <a:r>
              <a:rPr lang="en-US"/>
              <a:t>, </a:t>
            </a:r>
            <a:r>
              <a:rPr lang="en-US" err="1"/>
              <a:t>satisfazer</a:t>
            </a:r>
            <a:r>
              <a:rPr lang="en-US"/>
              <a:t> o </a:t>
            </a:r>
            <a:r>
              <a:rPr lang="en-US" err="1"/>
              <a:t>cliente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</a:t>
            </a:r>
            <a:r>
              <a:rPr lang="en-US" err="1"/>
              <a:t>consumidor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Todas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estas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potencialidades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podem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partir</a:t>
            </a:r>
            <a:r>
              <a:rPr lang="en-US">
                <a:cs typeface="Calibri"/>
              </a:rPr>
              <a:t> de um simples </a:t>
            </a:r>
            <a:r>
              <a:rPr lang="en-US" err="1">
                <a:cs typeface="Calibri"/>
              </a:rPr>
              <a:t>eletrodoméstico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ou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qualquer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aparelho</a:t>
            </a:r>
            <a:r>
              <a:rPr lang="en-US">
                <a:cs typeface="Calibri"/>
              </a:rPr>
              <a:t> de casa, </a:t>
            </a:r>
            <a:r>
              <a:rPr lang="en-US" err="1">
                <a:cs typeface="Calibri"/>
              </a:rPr>
              <a:t>tornando</a:t>
            </a:r>
            <a:r>
              <a:rPr lang="en-US">
                <a:cs typeface="Calibri"/>
              </a:rPr>
              <a:t> a casa </a:t>
            </a:r>
            <a:r>
              <a:rPr lang="en-US" err="1">
                <a:cs typeface="Calibri"/>
              </a:rPr>
              <a:t>numa</a:t>
            </a:r>
            <a:r>
              <a:rPr lang="en-US">
                <a:cs typeface="Calibri"/>
              </a:rPr>
              <a:t> Smart Home. Com o </a:t>
            </a:r>
            <a:r>
              <a:rPr lang="en-US" err="1">
                <a:cs typeface="Calibri"/>
              </a:rPr>
              <a:t>aumento</a:t>
            </a:r>
            <a:r>
              <a:rPr lang="en-US">
                <a:cs typeface="Calibri"/>
              </a:rPr>
              <a:t> da </a:t>
            </a:r>
            <a:r>
              <a:rPr lang="en-US" err="1">
                <a:cs typeface="Calibri"/>
              </a:rPr>
              <a:t>utilização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doméstica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iremos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caminhar</a:t>
            </a:r>
            <a:r>
              <a:rPr lang="en-US">
                <a:cs typeface="Calibri"/>
              </a:rPr>
              <a:t> para </a:t>
            </a:r>
            <a:r>
              <a:rPr lang="en-US" err="1">
                <a:cs typeface="Calibri"/>
              </a:rPr>
              <a:t>cada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vez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mais</a:t>
            </a:r>
            <a:r>
              <a:rPr lang="en-US">
                <a:cs typeface="Calibri"/>
              </a:rPr>
              <a:t> smart buildings, </a:t>
            </a:r>
            <a:r>
              <a:rPr lang="en-US" err="1">
                <a:cs typeface="Calibri"/>
              </a:rPr>
              <a:t>tornando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então</a:t>
            </a:r>
            <a:r>
              <a:rPr lang="en-US">
                <a:cs typeface="Calibri"/>
              </a:rPr>
              <a:t> as </a:t>
            </a:r>
            <a:r>
              <a:rPr lang="en-US" err="1">
                <a:cs typeface="Calibri"/>
              </a:rPr>
              <a:t>cidades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Smart Cities.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// </a:t>
            </a:r>
            <a:r>
              <a:rPr lang="en-US" err="1">
                <a:cs typeface="Calibri"/>
              </a:rPr>
              <a:t>Destacar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principais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vantagens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eficiência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energética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personalização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manuntenção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preventiva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3304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Posto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isto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temos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objetivo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deste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estudo</a:t>
            </a:r>
            <a:r>
              <a:rPr lang="en-US">
                <a:cs typeface="Calibri"/>
              </a:rPr>
              <a:t> o </a:t>
            </a:r>
            <a:r>
              <a:rPr lang="en-US" err="1">
                <a:cs typeface="Calibri"/>
              </a:rPr>
              <a:t>preenchimento</a:t>
            </a:r>
            <a:r>
              <a:rPr lang="en-US">
                <a:cs typeface="Calibri"/>
              </a:rPr>
              <a:t> das lacunas </a:t>
            </a:r>
            <a:r>
              <a:rPr lang="en-US" err="1">
                <a:cs typeface="Calibri"/>
              </a:rPr>
              <a:t>na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transformação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eletrodomésticos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convencionais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Smart Systems com IoT e </a:t>
            </a:r>
            <a:r>
              <a:rPr lang="en-US" err="1">
                <a:cs typeface="Calibri"/>
              </a:rPr>
              <a:t>capacidade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serem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integrados</a:t>
            </a:r>
            <a:r>
              <a:rPr lang="en-US">
                <a:cs typeface="Calibri"/>
              </a:rPr>
              <a:t> num </a:t>
            </a:r>
            <a:r>
              <a:rPr lang="en-US" err="1">
                <a:cs typeface="Calibri"/>
              </a:rPr>
              <a:t>sistema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completo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uma</a:t>
            </a:r>
            <a:r>
              <a:rPr lang="en-US">
                <a:cs typeface="Calibri"/>
              </a:rPr>
              <a:t> Smart Home.</a:t>
            </a: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Utilizando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capacidade</a:t>
            </a:r>
            <a:r>
              <a:rPr lang="en-US">
                <a:cs typeface="Calibri"/>
              </a:rPr>
              <a:t> do </a:t>
            </a:r>
            <a:r>
              <a:rPr lang="en-US" err="1">
                <a:cs typeface="Calibri"/>
              </a:rPr>
              <a:t>Iot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transformar</a:t>
            </a:r>
            <a:r>
              <a:rPr lang="en-US">
                <a:cs typeface="Calibri"/>
              </a:rPr>
              <a:t> dados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informação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conhecimento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sabedoria</a:t>
            </a:r>
            <a:r>
              <a:rPr lang="en-US">
                <a:cs typeface="Calibri"/>
              </a:rPr>
              <a:t>, o </a:t>
            </a:r>
            <a:r>
              <a:rPr lang="en-US" err="1">
                <a:cs typeface="Calibri"/>
              </a:rPr>
              <a:t>famoso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conceito</a:t>
            </a:r>
            <a:r>
              <a:rPr lang="en-US">
                <a:cs typeface="Calibri"/>
              </a:rPr>
              <a:t> DIKW, </a:t>
            </a:r>
            <a:r>
              <a:rPr lang="en-US" err="1">
                <a:cs typeface="Calibri"/>
              </a:rPr>
              <a:t>será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possível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tornar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qualquer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ambiente</a:t>
            </a:r>
            <a:r>
              <a:rPr lang="en-US">
                <a:cs typeface="Calibri"/>
              </a:rPr>
              <a:t>, num </a:t>
            </a:r>
            <a:r>
              <a:rPr lang="en-US" err="1">
                <a:cs typeface="Calibri"/>
              </a:rPr>
              <a:t>ambiente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inteligente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///////////////////////////////////////////////////////////////////////////////////////////////////////////////////////////////////////////////////////////////////////////////////////////////////////////////////////</a:t>
            </a: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Apesar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todas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estas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vantagens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associadas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ao</a:t>
            </a:r>
            <a:r>
              <a:rPr lang="en-US">
                <a:cs typeface="Calibri"/>
              </a:rPr>
              <a:t> IoT, </a:t>
            </a:r>
            <a:r>
              <a:rPr lang="en-US" err="1">
                <a:cs typeface="Calibri"/>
              </a:rPr>
              <a:t>algumas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empresas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têm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recursos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necessários</a:t>
            </a:r>
            <a:r>
              <a:rPr lang="en-US">
                <a:cs typeface="Calibri"/>
              </a:rPr>
              <a:t> para </a:t>
            </a:r>
            <a:r>
              <a:rPr lang="en-US" err="1">
                <a:cs typeface="Calibri"/>
              </a:rPr>
              <a:t>uma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completa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restruturação</a:t>
            </a:r>
            <a:r>
              <a:rPr lang="en-US">
                <a:cs typeface="Calibri"/>
              </a:rPr>
              <a:t> das </a:t>
            </a:r>
            <a:r>
              <a:rPr lang="en-US" err="1">
                <a:cs typeface="Calibri"/>
              </a:rPr>
              <a:t>linhas</a:t>
            </a:r>
            <a:r>
              <a:rPr lang="en-US">
                <a:cs typeface="Calibri"/>
              </a:rPr>
              <a:t> de montagem, </a:t>
            </a:r>
            <a:r>
              <a:rPr lang="en-US" err="1">
                <a:cs typeface="Calibri"/>
              </a:rPr>
              <a:t>sendo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aí</a:t>
            </a:r>
            <a:r>
              <a:rPr lang="en-US">
                <a:cs typeface="Calibri"/>
              </a:rPr>
              <a:t> que </a:t>
            </a:r>
            <a:r>
              <a:rPr lang="en-US" err="1">
                <a:cs typeface="Calibri"/>
              </a:rPr>
              <a:t>este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projeto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destaca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possibilitando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transformação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eletrodomésticos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convencionais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Smart Systems com IoT e </a:t>
            </a:r>
            <a:r>
              <a:rPr lang="en-US" err="1">
                <a:cs typeface="Calibri"/>
              </a:rPr>
              <a:t>capacidade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serem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integrados</a:t>
            </a:r>
            <a:r>
              <a:rPr lang="en-US">
                <a:cs typeface="Calibri"/>
              </a:rPr>
              <a:t> num </a:t>
            </a:r>
            <a:r>
              <a:rPr lang="en-US" err="1">
                <a:cs typeface="Calibri"/>
              </a:rPr>
              <a:t>contexto</a:t>
            </a:r>
            <a:r>
              <a:rPr lang="en-US">
                <a:cs typeface="Calibri"/>
              </a:rPr>
              <a:t> de Smart Home.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6361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Diferentes </a:t>
            </a:r>
            <a:r>
              <a:rPr lang="en-US" err="1">
                <a:cs typeface="Calibri"/>
              </a:rPr>
              <a:t>tecnlogias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fios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WiFi</a:t>
            </a:r>
            <a:r>
              <a:rPr lang="en-US">
                <a:cs typeface="Calibri"/>
              </a:rPr>
              <a:t>, RFID, Bluetooth, </a:t>
            </a:r>
            <a:r>
              <a:rPr lang="en-US" err="1">
                <a:cs typeface="Calibri"/>
              </a:rPr>
              <a:t>ZigBeee</a:t>
            </a:r>
            <a:r>
              <a:rPr lang="en-US">
                <a:cs typeface="Calibri"/>
              </a:rPr>
              <a:t> e IPV6, </a:t>
            </a:r>
            <a:r>
              <a:rPr lang="en-US" err="1">
                <a:cs typeface="Calibri"/>
              </a:rPr>
              <a:t>permitem</a:t>
            </a:r>
            <a:r>
              <a:rPr lang="en-US">
                <a:cs typeface="Calibri"/>
              </a:rPr>
              <a:t> as </a:t>
            </a:r>
            <a:r>
              <a:rPr lang="en-US" err="1">
                <a:cs typeface="Calibri"/>
              </a:rPr>
              <a:t>mais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variadas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aplicações</a:t>
            </a:r>
            <a:r>
              <a:rPr lang="en-US">
                <a:cs typeface="Calibri"/>
              </a:rPr>
              <a:t> de IOT,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por </a:t>
            </a:r>
            <a:r>
              <a:rPr lang="en-US" err="1">
                <a:cs typeface="Calibri"/>
              </a:rPr>
              <a:t>exemplo</a:t>
            </a:r>
            <a:r>
              <a:rPr lang="en-US">
                <a:cs typeface="Calibri"/>
              </a:rPr>
              <a:t> no </a:t>
            </a:r>
            <a:r>
              <a:rPr lang="en-US" err="1">
                <a:cs typeface="Calibri"/>
              </a:rPr>
              <a:t>controlo</a:t>
            </a:r>
            <a:r>
              <a:rPr lang="en-US">
                <a:cs typeface="Calibri"/>
              </a:rPr>
              <a:t> do </a:t>
            </a:r>
            <a:r>
              <a:rPr lang="en-US" err="1">
                <a:cs typeface="Calibri"/>
              </a:rPr>
              <a:t>trânsito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ou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estradas</a:t>
            </a:r>
            <a:r>
              <a:rPr lang="en-US">
                <a:cs typeface="Calibri"/>
              </a:rPr>
              <a:t>, a </a:t>
            </a:r>
            <a:r>
              <a:rPr lang="en-US" err="1">
                <a:cs typeface="Calibri"/>
              </a:rPr>
              <a:t>monitorização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vários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sistemas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ou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até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mesmo</a:t>
            </a:r>
            <a:r>
              <a:rPr lang="en-US">
                <a:cs typeface="Calibri"/>
              </a:rPr>
              <a:t> um </a:t>
            </a:r>
            <a:r>
              <a:rPr lang="en-US" err="1">
                <a:cs typeface="Calibri"/>
              </a:rPr>
              <a:t>sistema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controlo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gestão</a:t>
            </a:r>
            <a:r>
              <a:rPr lang="en-US">
                <a:cs typeface="Calibri"/>
              </a:rPr>
              <a:t> da </a:t>
            </a:r>
            <a:r>
              <a:rPr lang="en-US" err="1">
                <a:cs typeface="Calibri"/>
              </a:rPr>
              <a:t>poluição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numa</a:t>
            </a:r>
            <a:r>
              <a:rPr lang="en-US">
                <a:cs typeface="Calibri"/>
              </a:rPr>
              <a:t> dada </a:t>
            </a:r>
            <a:r>
              <a:rPr lang="en-US" err="1">
                <a:cs typeface="Calibri"/>
              </a:rPr>
              <a:t>região</a:t>
            </a:r>
            <a:r>
              <a:rPr lang="en-US">
                <a:cs typeface="Calibri"/>
              </a:rPr>
              <a:t>.</a:t>
            </a:r>
            <a:endParaRPr lang="en-US">
              <a:cs typeface="+mn-lt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1624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Quanto ao trabalho relacionado com o </a:t>
            </a:r>
            <a:r>
              <a:rPr lang="en-US" err="1">
                <a:cs typeface="Calibri"/>
              </a:rPr>
              <a:t>estudo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questão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podemos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várias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áreas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aplicação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onde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foram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propostos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sistemas</a:t>
            </a:r>
            <a:r>
              <a:rPr lang="en-US">
                <a:cs typeface="Calibri"/>
              </a:rPr>
              <a:t> com IoT. Podemos </a:t>
            </a:r>
            <a:r>
              <a:rPr lang="en-US" err="1">
                <a:cs typeface="Calibri"/>
              </a:rPr>
              <a:t>ver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aqui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vários</a:t>
            </a:r>
            <a:r>
              <a:rPr lang="en-US">
                <a:cs typeface="Calibri"/>
              </a:rPr>
              <a:t> papers </a:t>
            </a:r>
            <a:r>
              <a:rPr lang="en-US" err="1">
                <a:cs typeface="Calibri"/>
              </a:rPr>
              <a:t>publicados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na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área</a:t>
            </a:r>
            <a:r>
              <a:rPr lang="en-US">
                <a:cs typeface="Calibri"/>
              </a:rPr>
              <a:t> da </a:t>
            </a:r>
            <a:r>
              <a:rPr lang="en-US" err="1">
                <a:cs typeface="Calibri"/>
              </a:rPr>
              <a:t>medicina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cuidades</a:t>
            </a:r>
            <a:r>
              <a:rPr lang="en-US">
                <a:cs typeface="Calibri"/>
              </a:rPr>
              <a:t> de </a:t>
            </a:r>
            <a:r>
              <a:rPr lang="en-US" err="1">
                <a:cs typeface="Calibri"/>
              </a:rPr>
              <a:t>saúde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transportes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inteligentes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industrias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muitas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outras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aplicações</a:t>
            </a:r>
            <a:r>
              <a:rPr lang="en-US">
                <a:cs typeface="Calibri"/>
              </a:rPr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2716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estudo tem como principal objetivo o transformar um </a:t>
            </a:r>
            <a:r>
              <a:rPr lang="pt-PT" dirty="0" err="1"/>
              <a:t>firgorifico</a:t>
            </a:r>
            <a:r>
              <a:rPr lang="pt-PT" dirty="0"/>
              <a:t> normal num “</a:t>
            </a:r>
            <a:r>
              <a:rPr lang="pt-PT" dirty="0" err="1"/>
              <a:t>smart</a:t>
            </a:r>
            <a:r>
              <a:rPr lang="pt-PT" dirty="0"/>
              <a:t> </a:t>
            </a:r>
            <a:r>
              <a:rPr lang="pt-PT" dirty="0" err="1"/>
              <a:t>appliace</a:t>
            </a:r>
            <a:r>
              <a:rPr lang="pt-PT" dirty="0"/>
              <a:t>” desenvolvendo um produto, a partir da identificação de requisitos, design, protótipo</a:t>
            </a:r>
          </a:p>
          <a:p>
            <a:r>
              <a:rPr lang="pt-PT" dirty="0"/>
              <a:t>e teste de comercialização e as operações.</a:t>
            </a:r>
          </a:p>
          <a:p>
            <a:endParaRPr lang="pt-PT" dirty="0"/>
          </a:p>
          <a:p>
            <a:r>
              <a:rPr lang="pt-PT" dirty="0"/>
              <a:t>O frigorífico precisa de ser atualizado para se tornar um bem digital e não apenas um produto físico.</a:t>
            </a:r>
          </a:p>
          <a:p>
            <a:r>
              <a:rPr lang="pt-PT" dirty="0"/>
              <a:t>Em segundo lugar, é necessária uma comunicação sem fios adequada para a construção de um CPS. Cyber-</a:t>
            </a:r>
            <a:r>
              <a:rPr lang="pt-PT" dirty="0" err="1"/>
              <a:t>Physical</a:t>
            </a:r>
            <a:r>
              <a:rPr lang="pt-PT" dirty="0"/>
              <a:t> </a:t>
            </a:r>
            <a:r>
              <a:rPr lang="pt-PT" dirty="0" err="1"/>
              <a:t>System</a:t>
            </a:r>
            <a:endParaRPr lang="pt-PT" dirty="0"/>
          </a:p>
          <a:p>
            <a:r>
              <a:rPr lang="pt-PT" dirty="0"/>
              <a:t>Uma estrutura </a:t>
            </a:r>
            <a:r>
              <a:rPr lang="pt-PT" dirty="0" err="1"/>
              <a:t>IoT</a:t>
            </a:r>
            <a:r>
              <a:rPr lang="pt-PT" dirty="0"/>
              <a:t> com capacidades de visualização e de Nuvem é essencial.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97579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Associado a isto iremos ter alguns desafios, sendo os principais estes,:</a:t>
            </a:r>
          </a:p>
          <a:p>
            <a:r>
              <a:rPr lang="pt-PT"/>
              <a:t>	- Em primeiro, é preciso fazer o </a:t>
            </a:r>
            <a:r>
              <a:rPr lang="pt-PT" err="1"/>
              <a:t>decode</a:t>
            </a:r>
            <a:r>
              <a:rPr lang="pt-PT"/>
              <a:t> dos sinais de e para a placa de controlo do frigorifico</a:t>
            </a:r>
          </a:p>
          <a:p>
            <a:r>
              <a:rPr lang="pt-PT"/>
              <a:t>	- A seguir, é necessário fazer o design de uma PCB para </a:t>
            </a:r>
            <a:r>
              <a:rPr lang="pt-PT" err="1"/>
              <a:t>IoT</a:t>
            </a:r>
            <a:r>
              <a:rPr lang="pt-PT"/>
              <a:t> para ser colocada sem alterar o design do próprio frigorifico</a:t>
            </a:r>
          </a:p>
          <a:p>
            <a:r>
              <a:rPr lang="pt-PT"/>
              <a:t>	- Estabelecer uma ligação à Internet vi WiFi</a:t>
            </a:r>
          </a:p>
          <a:p>
            <a:r>
              <a:rPr lang="pt-PT"/>
              <a:t>	- E por ultimo, desenvolver um sistema </a:t>
            </a:r>
            <a:r>
              <a:rPr lang="pt-PT" err="1"/>
              <a:t>dec</a:t>
            </a:r>
            <a:r>
              <a:rPr lang="pt-PT"/>
              <a:t> monitorização em real-time</a:t>
            </a:r>
          </a:p>
          <a:p>
            <a:r>
              <a:rPr lang="pt-PT"/>
              <a:t>~</a:t>
            </a:r>
          </a:p>
          <a:p>
            <a:r>
              <a:rPr lang="pt-PT"/>
              <a:t>Existem outros desafios. Não menos importantes como(dizer os em baixo)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8541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O design da </a:t>
            </a:r>
            <a:r>
              <a:rPr lang="pt-PT" err="1"/>
              <a:t>board</a:t>
            </a:r>
            <a:r>
              <a:rPr lang="pt-PT"/>
              <a:t> precisa de ter uma boa integração entre os sensores, atuadores e os sistemas elétricos.</a:t>
            </a:r>
          </a:p>
          <a:p>
            <a:r>
              <a:rPr lang="pt-PT"/>
              <a:t>A </a:t>
            </a:r>
            <a:r>
              <a:rPr lang="pt-PT" err="1"/>
              <a:t>main</a:t>
            </a:r>
            <a:r>
              <a:rPr lang="pt-PT"/>
              <a:t> </a:t>
            </a:r>
            <a:r>
              <a:rPr lang="pt-PT" err="1"/>
              <a:t>board</a:t>
            </a:r>
            <a:r>
              <a:rPr lang="pt-PT"/>
              <a:t> que vem de fabrica não irá sofrer nenhuma alteração.</a:t>
            </a:r>
          </a:p>
          <a:p>
            <a:endParaRPr lang="pt-PT"/>
          </a:p>
          <a:p>
            <a:endParaRPr lang="pt-PT"/>
          </a:p>
          <a:p>
            <a:r>
              <a:rPr lang="pt-PT"/>
              <a:t>Alem disso, o design da PCB terá em conta o facto de o operador, na zona de montagem, seja capaz de montar a </a:t>
            </a:r>
            <a:r>
              <a:rPr lang="pt-PT" err="1"/>
              <a:t>pcb</a:t>
            </a:r>
            <a:r>
              <a:rPr lang="pt-PT"/>
              <a:t> sem qualquer problema, num curto espaço de tempo.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A nova PCB terá de ser colocada num espaço pequeno. É colocada em cima do frigorifico para um melhor posicionamento da antena para adquirir o melhor sina de WiFi e </a:t>
            </a:r>
            <a:r>
              <a:rPr lang="pt-PT" err="1"/>
              <a:t>blutooth</a:t>
            </a:r>
            <a:r>
              <a:rPr lang="pt-PT"/>
              <a:t>.</a:t>
            </a:r>
          </a:p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00354-05AA-46E6-9D01-086FDAA501A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1610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6100" y="2268300"/>
            <a:ext cx="6123200" cy="23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6100" y="4275200"/>
            <a:ext cx="3202800" cy="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02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1026300" y="1746733"/>
            <a:ext cx="457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2" hasCustomPrompt="1"/>
          </p:nvPr>
        </p:nvSpPr>
        <p:spPr>
          <a:xfrm rot="5400000">
            <a:off x="9522904" y="4760301"/>
            <a:ext cx="231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67827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875229" y="18592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875233" y="2515633"/>
            <a:ext cx="20852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3534280" y="18592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3480933" y="2515633"/>
            <a:ext cx="26152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6184141" y="18592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6504101" y="2515633"/>
            <a:ext cx="2197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9154100" y="1954833"/>
            <a:ext cx="34040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875229" y="44904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875233" y="5146833"/>
            <a:ext cx="20852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3534280" y="44904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3480933" y="5146833"/>
            <a:ext cx="26152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6184141" y="4490421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6504101" y="5146833"/>
            <a:ext cx="2197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0017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8804793" y="2573633"/>
            <a:ext cx="4641600" cy="6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328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6178600" y="2463861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6178600" y="5103827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6178600" y="205239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6178600" y="4692360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9222900" y="1886032"/>
            <a:ext cx="3266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73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Title + text 5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3010833" y="4141767"/>
            <a:ext cx="4038800" cy="13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67"/>
            </a:lvl1pPr>
            <a:lvl2pPr lvl="1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 rot="5400000">
            <a:off x="9655319" y="1388033"/>
            <a:ext cx="2270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806998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Three column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 flipH="1">
            <a:off x="1120800" y="3242867"/>
            <a:ext cx="2200400" cy="10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2"/>
          </p:nvPr>
        </p:nvSpPr>
        <p:spPr>
          <a:xfrm>
            <a:off x="6269565" y="1398791"/>
            <a:ext cx="2613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-711200" y="2729800"/>
            <a:ext cx="403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3"/>
          </p:nvPr>
        </p:nvSpPr>
        <p:spPr>
          <a:xfrm>
            <a:off x="6269565" y="885724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"/>
          </p:nvPr>
        </p:nvSpPr>
        <p:spPr>
          <a:xfrm>
            <a:off x="6269565" y="5051900"/>
            <a:ext cx="29532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5"/>
          </p:nvPr>
        </p:nvSpPr>
        <p:spPr>
          <a:xfrm>
            <a:off x="6269565" y="4519633"/>
            <a:ext cx="33008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 rot="5400000">
            <a:off x="9147949" y="1876664"/>
            <a:ext cx="3266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9843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9147949" y="1876664"/>
            <a:ext cx="3266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2105419" y="2862933"/>
            <a:ext cx="21688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2105419" y="2349867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5424359" y="2862933"/>
            <a:ext cx="21688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4100756" y="2349867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641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Title + text 6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1108267" y="501997"/>
            <a:ext cx="5156400" cy="2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1108267" y="3085633"/>
            <a:ext cx="4108800" cy="2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9973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856067" y="28464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 rot="5400000">
            <a:off x="9230812" y="1876664"/>
            <a:ext cx="3266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80613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856067" y="17034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3" name="Google Shape;113;p21"/>
          <p:cNvSpPr txBox="1">
            <a:spLocks noGrp="1"/>
          </p:cNvSpPr>
          <p:nvPr>
            <p:ph type="ctrTitle"/>
          </p:nvPr>
        </p:nvSpPr>
        <p:spPr>
          <a:xfrm rot="5400000">
            <a:off x="9230812" y="1876664"/>
            <a:ext cx="3266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856067" y="720000"/>
            <a:ext cx="6207200" cy="12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80313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896500" y="1909967"/>
            <a:ext cx="46640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2222900" y="2872300"/>
            <a:ext cx="3337600" cy="15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7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01750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D840A-F099-4BD2-8D16-6372E7633823}" type="datetime1">
              <a:rPr lang="pt-PT" smtClean="0"/>
              <a:t>25/10/2021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582487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AB38-1A3E-4451-9D89-EB5E43A747B7}" type="datetime1">
              <a:rPr lang="pt-PT" smtClean="0"/>
              <a:t>25/10/2021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08497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565203" y="5166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565200" y="1070028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697343" y="872151"/>
            <a:ext cx="2318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4567019" y="163238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4567012" y="2185145"/>
            <a:ext cx="2635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697343" y="1985051"/>
            <a:ext cx="21536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4570665" y="27481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4570663" y="3300263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697343" y="30979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8802172" y="2195027"/>
            <a:ext cx="3884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570665" y="386388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570663" y="4415379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697343" y="42108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4570665" y="49796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4570663" y="5530496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697343" y="53237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526266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5782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525726-CA75-4217-B0FA-8A0FE410C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9A4C818-952C-4BF2-B621-24368CA88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9BD3C68-FAB5-4FF7-A696-C5CE9A53C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B070C-F2BD-4B48-9F18-A34A4DE692C7}" type="datetime1">
              <a:rPr lang="pt-PT" smtClean="0"/>
              <a:t>25/10/2021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0AC0D00-52F4-427E-A2AC-B5FB86D69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2145613-EC79-4C3F-A733-2D34FEBE8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90502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6100" y="2268300"/>
            <a:ext cx="6123200" cy="23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6400">
                <a:solidFill>
                  <a:srgbClr val="434343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6100" y="4275200"/>
            <a:ext cx="3202800" cy="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306960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860FC-2C29-4333-A6EA-4734BD6E6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10DBE28-2F37-431D-9E83-320EE0AD2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E47A75F-76D3-4710-8C9C-A133C0546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D18B-E109-44D6-943B-44F3B92AA2B3}" type="datetime1">
              <a:rPr lang="pt-PT" smtClean="0"/>
              <a:t>25/10/2021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DE14F95-C799-4312-9FDF-C855764B4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AE86E5-DA80-4AF6-B3FF-942367BD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0166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8ECC-7A57-4F2A-8CF4-03698A04A52D}" type="datetime1">
              <a:rPr lang="pt-PT" smtClean="0"/>
              <a:t>25/10/2021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060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4F5D5-7718-406E-8BFC-D45070BC9FC6}" type="datetime1">
              <a:rPr lang="pt-PT" smtClean="0"/>
              <a:t>25/10/2021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24110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D5D71-C688-485A-8799-BC7C8774F9F3}" type="datetime1">
              <a:rPr lang="pt-PT" smtClean="0"/>
              <a:t>25/10/2021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80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Four columns 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842500" y="1122700"/>
            <a:ext cx="382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842512" y="1881121"/>
            <a:ext cx="33076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5618219" y="1122700"/>
            <a:ext cx="3597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5618219" y="1881121"/>
            <a:ext cx="3448000" cy="9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842511" y="4442569"/>
            <a:ext cx="382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842512" y="5218944"/>
            <a:ext cx="33076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8913916" y="2195027"/>
            <a:ext cx="3884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5618219" y="4442579"/>
            <a:ext cx="34480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5618219" y="5218944"/>
            <a:ext cx="3448000" cy="9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80745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50A90-D735-4822-AE19-72C8E038E275}" type="datetime1">
              <a:rPr lang="pt-PT" smtClean="0"/>
              <a:t>25/10/2021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11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F3CA-3622-4AD5-85EC-44131A39DFFB}" type="datetime1">
              <a:rPr lang="pt-PT" smtClean="0"/>
              <a:t>25/10/2021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702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4BD3-D938-4312-B11E-B2990A5F3420}" type="datetime1">
              <a:rPr lang="pt-PT" smtClean="0"/>
              <a:t>25/10/2021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3542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4D3B0-EAED-44CB-B64A-734C1BC8CAC1}" type="datetime1">
              <a:rPr lang="pt-PT" smtClean="0"/>
              <a:t>25/10/2021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982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AD6DC-9FA6-4907-AF93-1223E1FFDE38}" type="datetime1">
              <a:rPr lang="pt-PT" smtClean="0"/>
              <a:t>25/10/2021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4279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976E-E822-4605-B542-4DDE5844765B}" type="datetime1">
              <a:rPr lang="pt-PT" smtClean="0"/>
              <a:t>25/10/2021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652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481C8-5C5E-460E-B563-0451131B828B}" type="datetime1">
              <a:rPr lang="pt-PT" smtClean="0"/>
              <a:t>25/10/2021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06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1E16C-EFA9-4E34-81F2-B8B20FF68AF9}" type="datetime1">
              <a:rPr lang="pt-PT" smtClean="0"/>
              <a:t>25/10/2021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1712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6100" y="2268300"/>
            <a:ext cx="6123200" cy="23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6100" y="4275200"/>
            <a:ext cx="3202800" cy="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49939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565203" y="5166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565200" y="1070028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697343" y="872151"/>
            <a:ext cx="2318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4567019" y="163238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4567012" y="2185145"/>
            <a:ext cx="2635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697343" y="1985051"/>
            <a:ext cx="21536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4570665" y="27481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4570663" y="3300263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697343" y="30979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8802172" y="2195027"/>
            <a:ext cx="3884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570665" y="386388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570663" y="4415379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697343" y="42108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4570665" y="497963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4570663" y="5530496"/>
            <a:ext cx="25420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697343" y="5323751"/>
            <a:ext cx="209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1551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6562100" y="3990713"/>
            <a:ext cx="24376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6562100" y="4738413"/>
            <a:ext cx="20296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1208185" y="3990713"/>
            <a:ext cx="24376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1208185" y="4738413"/>
            <a:ext cx="20296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8913916" y="2195027"/>
            <a:ext cx="3884400" cy="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3904743" y="3990713"/>
            <a:ext cx="239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2400">
                <a:solidFill>
                  <a:srgbClr val="F3F3F3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3904733" y="4738413"/>
            <a:ext cx="19684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685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7242667" y="947567"/>
            <a:ext cx="3850800" cy="2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7151400" y="3632833"/>
            <a:ext cx="3942000" cy="2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8796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1220233" y="4507700"/>
            <a:ext cx="52808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2"/>
          </p:nvPr>
        </p:nvSpPr>
        <p:spPr>
          <a:xfrm>
            <a:off x="1220233" y="5339433"/>
            <a:ext cx="2428000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6532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 + text 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823796" y="4507280"/>
            <a:ext cx="3935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457468" y="2345533"/>
            <a:ext cx="3850800" cy="11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880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Title + text 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5586167" y="4507280"/>
            <a:ext cx="3935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/>
          </p:nvPr>
        </p:nvSpPr>
        <p:spPr>
          <a:xfrm rot="5400000">
            <a:off x="8816545" y="2336752"/>
            <a:ext cx="3850800" cy="11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133">
                <a:solidFill>
                  <a:srgbClr val="000000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67191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4267000" y="2323667"/>
            <a:ext cx="365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2351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359014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5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  <p:sldLayoutId id="2147483765" r:id="rId20"/>
    <p:sldLayoutId id="2147483766" r:id="rId21"/>
    <p:sldLayoutId id="2147483769" r:id="rId2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983761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8" r:id="rId1"/>
    <p:sldLayoutId id="2147483783" r:id="rId2"/>
    <p:sldLayoutId id="2147483784" r:id="rId3"/>
    <p:sldLayoutId id="2147483785" r:id="rId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EAB04-F77E-4981-9EDB-60A9759E23F4}" type="datetime1">
              <a:rPr lang="pt-PT" smtClean="0"/>
              <a:t>25/10/2021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36ABE-0489-4535-B5C3-E02F9D7541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49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microsoft.com/office/2007/relationships/hdphoto" Target="../media/hdphoto1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jpeg"/><Relationship Id="rId7" Type="http://schemas.openxmlformats.org/officeDocument/2006/relationships/image" Target="../media/image3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31.gif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jpe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25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12" Type="http://schemas.openxmlformats.org/officeDocument/2006/relationships/image" Target="../media/image4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0.png"/><Relationship Id="rId11" Type="http://schemas.openxmlformats.org/officeDocument/2006/relationships/image" Target="../media/image45.jpe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Relationship Id="rId14" Type="http://schemas.openxmlformats.org/officeDocument/2006/relationships/image" Target="../media/image4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48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6.png"/><Relationship Id="rId5" Type="http://schemas.openxmlformats.org/officeDocument/2006/relationships/image" Target="../media/image49.png"/><Relationship Id="rId10" Type="http://schemas.openxmlformats.org/officeDocument/2006/relationships/image" Target="../media/image40.png"/><Relationship Id="rId4" Type="http://schemas.openxmlformats.org/officeDocument/2006/relationships/image" Target="../media/image24.png"/><Relationship Id="rId9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2" descr="Uma imagem com texto&#10;&#10;Descrição gerada automaticamente">
            <a:extLst>
              <a:ext uri="{FF2B5EF4-FFF2-40B4-BE49-F238E27FC236}">
                <a16:creationId xmlns:a16="http://schemas.microsoft.com/office/drawing/2014/main" id="{C5EC8684-C23D-4A78-A749-9309D9E67E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9" t="7252" r="33548" b="9733"/>
          <a:stretch/>
        </p:blipFill>
        <p:spPr>
          <a:xfrm>
            <a:off x="4292567" y="352960"/>
            <a:ext cx="8241137" cy="6152080"/>
          </a:xfrm>
          <a:prstGeom prst="rect">
            <a:avLst/>
          </a:prstGeom>
        </p:spPr>
      </p:pic>
      <p:sp>
        <p:nvSpPr>
          <p:cNvPr id="128" name="Google Shape;128;p26"/>
          <p:cNvSpPr/>
          <p:nvPr/>
        </p:nvSpPr>
        <p:spPr>
          <a:xfrm rot="5400000">
            <a:off x="1539408" y="-26503"/>
            <a:ext cx="4478400" cy="6702000"/>
          </a:xfrm>
          <a:prstGeom prst="rect">
            <a:avLst/>
          </a:prstGeom>
          <a:solidFill>
            <a:srgbClr val="556D96">
              <a:alpha val="861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886130" y="1787773"/>
            <a:ext cx="6550512" cy="230987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sz="5400" b="1" i="0" u="none" strike="noStrike" baseline="0">
                <a:solidFill>
                  <a:srgbClr val="FFFFFF"/>
                </a:solidFill>
                <a:latin typeface="Livvic" panose="020B0604020202020204" charset="0"/>
              </a:rPr>
              <a:t>IoT-enabled smart appliances under industry 4.0</a:t>
            </a:r>
            <a:endParaRPr lang="en-US" sz="5400" b="1">
              <a:solidFill>
                <a:schemeClr val="lt1"/>
              </a:solidFill>
              <a:latin typeface="Livvic" panose="020B0604020202020204" charset="0"/>
              <a:ea typeface="Livvic"/>
              <a:cs typeface="Livvic"/>
              <a:sym typeface="Livvic"/>
            </a:endParaRPr>
          </a:p>
        </p:txBody>
      </p:sp>
      <p:sp>
        <p:nvSpPr>
          <p:cNvPr id="129" name="Google Shape;129;p26"/>
          <p:cNvSpPr txBox="1">
            <a:spLocks noGrp="1"/>
          </p:cNvSpPr>
          <p:nvPr>
            <p:ph type="subTitle" idx="1"/>
          </p:nvPr>
        </p:nvSpPr>
        <p:spPr>
          <a:xfrm>
            <a:off x="941567" y="3689273"/>
            <a:ext cx="3202800" cy="95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800" b="0" i="0" u="none" strike="noStrike" baseline="0">
                <a:solidFill>
                  <a:srgbClr val="FFFFFF"/>
                </a:solidFill>
                <a:latin typeface="CharisSIL"/>
              </a:rPr>
              <a:t>A case study</a:t>
            </a:r>
            <a:endParaRPr lang="en-US">
              <a:solidFill>
                <a:schemeClr val="lt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9255C27-1065-4A93-8293-1F74678CF4CC}"/>
              </a:ext>
            </a:extLst>
          </p:cNvPr>
          <p:cNvSpPr txBox="1"/>
          <p:nvPr/>
        </p:nvSpPr>
        <p:spPr>
          <a:xfrm>
            <a:off x="575808" y="5592666"/>
            <a:ext cx="37167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solidFill>
                  <a:srgbClr val="5D5C5A"/>
                </a:solidFill>
                <a:latin typeface="+mj-lt"/>
              </a:rPr>
              <a:t>Diogo Matias - a83720</a:t>
            </a:r>
          </a:p>
          <a:p>
            <a:r>
              <a:rPr lang="pt-PT">
                <a:solidFill>
                  <a:srgbClr val="5D5C5A"/>
                </a:solidFill>
                <a:latin typeface="+mj-lt"/>
              </a:rPr>
              <a:t>Francisco Dias - a85023</a:t>
            </a:r>
          </a:p>
          <a:p>
            <a:r>
              <a:rPr lang="pt-PT">
                <a:solidFill>
                  <a:srgbClr val="5D5C5A"/>
                </a:solidFill>
                <a:latin typeface="+mj-lt"/>
              </a:rPr>
              <a:t>Gonçalo Gonçalves - a85220</a:t>
            </a:r>
          </a:p>
          <a:p>
            <a:r>
              <a:rPr lang="pt-PT" err="1">
                <a:solidFill>
                  <a:srgbClr val="5D5C5A"/>
                </a:solidFill>
                <a:latin typeface="+mj-lt"/>
              </a:rPr>
              <a:t>Vitor</a:t>
            </a:r>
            <a:r>
              <a:rPr lang="pt-PT">
                <a:solidFill>
                  <a:srgbClr val="5D5C5A"/>
                </a:solidFill>
                <a:latin typeface="+mj-lt"/>
              </a:rPr>
              <a:t> Ribeiro - a86619</a:t>
            </a:r>
          </a:p>
        </p:txBody>
      </p:sp>
    </p:spTree>
    <p:extLst>
      <p:ext uri="{BB962C8B-B14F-4D97-AF65-F5344CB8AC3E}">
        <p14:creationId xmlns:p14="http://schemas.microsoft.com/office/powerpoint/2010/main" val="299483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B6A91-E255-4EAD-8406-C9181E22D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b="1">
                <a:solidFill>
                  <a:srgbClr val="556D96"/>
                </a:solidFill>
              </a:rPr>
              <a:t>Network </a:t>
            </a:r>
            <a:r>
              <a:rPr lang="pt-PT" b="1" err="1">
                <a:solidFill>
                  <a:srgbClr val="556D96"/>
                </a:solidFill>
              </a:rPr>
              <a:t>Connection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FBC49530-C41B-4F82-A31C-E25D034ADE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046760" y="3568753"/>
            <a:ext cx="7868252" cy="2595239"/>
          </a:xfrm>
          <a:noFill/>
        </p:spPr>
      </p:pic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87102914-257A-4F79-B808-E5C100603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Digitalização Industrial - Universidade do Minho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792C8FC9-B645-4089-A6CE-EF351A837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39B396D-38DC-440D-BD8C-E3179A047E0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3" name="Marcador de Posição de Conteúdo 2">
            <a:extLst>
              <a:ext uri="{FF2B5EF4-FFF2-40B4-BE49-F238E27FC236}">
                <a16:creationId xmlns:a16="http://schemas.microsoft.com/office/drawing/2014/main" id="{E44E8515-EE88-411A-A766-07E328C2F30B}"/>
              </a:ext>
            </a:extLst>
          </p:cNvPr>
          <p:cNvSpPr txBox="1">
            <a:spLocks/>
          </p:cNvSpPr>
          <p:nvPr/>
        </p:nvSpPr>
        <p:spPr>
          <a:xfrm>
            <a:off x="257452" y="1690688"/>
            <a:ext cx="11446868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SIL"/>
                <a:cs typeface="Arial"/>
                <a:sym typeface="Arial"/>
              </a:rPr>
              <a:t>Establish a secure, compatible, reliable and expandable network c</a:t>
            </a:r>
            <a:r>
              <a:rPr kumimoji="0" lang="pt-PT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SIL"/>
                <a:cs typeface="Arial"/>
                <a:sym typeface="Arial"/>
              </a:rPr>
              <a:t>onnection</a:t>
            </a:r>
            <a:r>
              <a:rPr kumimoji="0" lang="pt-PT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SIL"/>
                <a:cs typeface="Arial"/>
                <a:sym typeface="Arial"/>
              </a:rPr>
              <a:t>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kern="0">
                <a:solidFill>
                  <a:srgbClr val="000000"/>
                </a:solidFill>
                <a:latin typeface="CharisSIL"/>
                <a:cs typeface="Arial"/>
              </a:rPr>
              <a:t>B</a:t>
            </a:r>
            <a:r>
              <a: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SIL"/>
                <a:cs typeface="Arial"/>
                <a:sym typeface="Arial"/>
              </a:rPr>
              <a:t>oth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SIL"/>
                <a:cs typeface="Arial"/>
                <a:sym typeface="Arial"/>
              </a:rPr>
              <a:t> hardware and software long with network connection and IoT platform were developed for a secure connection.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>
                <a:latin typeface="CharisSIL"/>
              </a:rPr>
              <a:t>Wi-Fi and Bluetooth network connections.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b="0" i="0" u="none" strike="noStrike" baseline="0">
                <a:latin typeface="CharisSIL"/>
              </a:rPr>
              <a:t>The connection to the Internet allows residents to communicate with the smart home, access real-time information and </a:t>
            </a:r>
            <a:r>
              <a:rPr lang="pt-PT" sz="1800" b="0" i="0" u="none" strike="noStrike" baseline="0" err="1">
                <a:latin typeface="CharisSIL"/>
              </a:rPr>
              <a:t>perform</a:t>
            </a:r>
            <a:r>
              <a:rPr lang="pt-PT" sz="1800" b="0" i="0" u="none" strike="noStrike" baseline="0">
                <a:latin typeface="CharisSIL"/>
              </a:rPr>
              <a:t> </a:t>
            </a:r>
            <a:r>
              <a:rPr lang="pt-PT" sz="1800" b="0" i="0" u="none" strike="noStrike" baseline="0" err="1">
                <a:latin typeface="CharisSIL"/>
              </a:rPr>
              <a:t>tasks</a:t>
            </a:r>
            <a:r>
              <a:rPr lang="pt-PT" sz="1800" b="0" i="0" u="none" strike="noStrike" baseline="0">
                <a:latin typeface="CharisSIL"/>
              </a:rPr>
              <a:t> </a:t>
            </a:r>
            <a:r>
              <a:rPr lang="pt-PT" sz="1800" b="0" i="0" u="none" strike="noStrike" baseline="0" err="1">
                <a:latin typeface="CharisSIL"/>
              </a:rPr>
              <a:t>remotely</a:t>
            </a:r>
            <a:r>
              <a:rPr lang="pt-PT" sz="1800" b="0" i="0" u="none" strike="noStrike" baseline="0">
                <a:latin typeface="CharisSIL"/>
              </a:rPr>
              <a:t>.</a:t>
            </a:r>
            <a:endParaRPr lang="pt-PT" sz="1800">
              <a:latin typeface="CharisSIL"/>
            </a:endParaRPr>
          </a:p>
        </p:txBody>
      </p:sp>
      <p:sp>
        <p:nvSpPr>
          <p:cNvPr id="11" name="Google Shape;131;p26">
            <a:extLst>
              <a:ext uri="{FF2B5EF4-FFF2-40B4-BE49-F238E27FC236}">
                <a16:creationId xmlns:a16="http://schemas.microsoft.com/office/drawing/2014/main" id="{BE84E651-A63E-4188-A55D-D1CB38217D70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42507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FD3D1-AF81-44A1-B24A-BAC362AB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Network </a:t>
            </a:r>
            <a:r>
              <a:rPr lang="pt-PT" b="1" err="1">
                <a:solidFill>
                  <a:srgbClr val="556D96"/>
                </a:solidFill>
              </a:rPr>
              <a:t>Connection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4" name="Marcador de Posição de Conteúdo 4">
            <a:extLst>
              <a:ext uri="{FF2B5EF4-FFF2-40B4-BE49-F238E27FC236}">
                <a16:creationId xmlns:a16="http://schemas.microsoft.com/office/drawing/2014/main" id="{DCE9E740-78CF-4376-A38A-50B959712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211" y="257967"/>
            <a:ext cx="3642585" cy="1201458"/>
          </a:xfrm>
          <a:prstGeom prst="rect">
            <a:avLst/>
          </a:prstGeom>
        </p:spPr>
      </p:pic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727CB175-1360-49E1-AB97-BE744C4B1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292154B6-5806-4FDE-BCE7-2F0091020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11</a:t>
            </a:fld>
            <a:endParaRPr lang="pt-PT"/>
          </a:p>
        </p:txBody>
      </p:sp>
      <p:sp>
        <p:nvSpPr>
          <p:cNvPr id="38" name="Google Shape;789;p36">
            <a:extLst>
              <a:ext uri="{FF2B5EF4-FFF2-40B4-BE49-F238E27FC236}">
                <a16:creationId xmlns:a16="http://schemas.microsoft.com/office/drawing/2014/main" id="{5C2AF61B-0FF5-41FD-8475-91EFBC87C0C5}"/>
              </a:ext>
            </a:extLst>
          </p:cNvPr>
          <p:cNvSpPr/>
          <p:nvPr/>
        </p:nvSpPr>
        <p:spPr>
          <a:xfrm>
            <a:off x="2739658" y="2159310"/>
            <a:ext cx="3255164" cy="3886861"/>
          </a:xfrm>
          <a:prstGeom prst="roundRect">
            <a:avLst>
              <a:gd name="adj" fmla="val 338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365750" tIns="91425" rIns="36575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790;p36">
            <a:extLst>
              <a:ext uri="{FF2B5EF4-FFF2-40B4-BE49-F238E27FC236}">
                <a16:creationId xmlns:a16="http://schemas.microsoft.com/office/drawing/2014/main" id="{294AAF73-1D23-4233-B24E-6E8EFE1ACE91}"/>
              </a:ext>
            </a:extLst>
          </p:cNvPr>
          <p:cNvSpPr/>
          <p:nvPr/>
        </p:nvSpPr>
        <p:spPr>
          <a:xfrm>
            <a:off x="2739658" y="1850365"/>
            <a:ext cx="3255164" cy="483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56D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WiFi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40" name="Google Shape;791;p36">
            <a:extLst>
              <a:ext uri="{FF2B5EF4-FFF2-40B4-BE49-F238E27FC236}">
                <a16:creationId xmlns:a16="http://schemas.microsoft.com/office/drawing/2014/main" id="{06BE0FBD-66D9-4791-BB44-AFD7F4C26F33}"/>
              </a:ext>
            </a:extLst>
          </p:cNvPr>
          <p:cNvSpPr/>
          <p:nvPr/>
        </p:nvSpPr>
        <p:spPr>
          <a:xfrm>
            <a:off x="1933519" y="1852062"/>
            <a:ext cx="732600" cy="670800"/>
          </a:xfrm>
          <a:prstGeom prst="roundRect">
            <a:avLst>
              <a:gd name="adj" fmla="val 16667"/>
            </a:avLst>
          </a:prstGeom>
          <a:solidFill>
            <a:srgbClr val="556D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1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1" name="Google Shape;795;p36">
            <a:extLst>
              <a:ext uri="{FF2B5EF4-FFF2-40B4-BE49-F238E27FC236}">
                <a16:creationId xmlns:a16="http://schemas.microsoft.com/office/drawing/2014/main" id="{46BAE2AE-B985-4863-A407-DF488193FC72}"/>
              </a:ext>
            </a:extLst>
          </p:cNvPr>
          <p:cNvSpPr/>
          <p:nvPr/>
        </p:nvSpPr>
        <p:spPr>
          <a:xfrm>
            <a:off x="6389629" y="2159311"/>
            <a:ext cx="3255165" cy="3886860"/>
          </a:xfrm>
          <a:prstGeom prst="roundRect">
            <a:avLst>
              <a:gd name="adj" fmla="val 2323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365750" tIns="91425" rIns="3657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sp>
        <p:nvSpPr>
          <p:cNvPr id="42" name="Google Shape;796;p36">
            <a:extLst>
              <a:ext uri="{FF2B5EF4-FFF2-40B4-BE49-F238E27FC236}">
                <a16:creationId xmlns:a16="http://schemas.microsoft.com/office/drawing/2014/main" id="{927B153B-6E2A-4A19-BF97-8FAE97568F97}"/>
              </a:ext>
            </a:extLst>
          </p:cNvPr>
          <p:cNvSpPr/>
          <p:nvPr/>
        </p:nvSpPr>
        <p:spPr>
          <a:xfrm>
            <a:off x="6389630" y="1850365"/>
            <a:ext cx="3255164" cy="483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56D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Bluetooth</a:t>
            </a:r>
            <a:endParaRPr sz="2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3" name="Google Shape;797;p36">
            <a:extLst>
              <a:ext uri="{FF2B5EF4-FFF2-40B4-BE49-F238E27FC236}">
                <a16:creationId xmlns:a16="http://schemas.microsoft.com/office/drawing/2014/main" id="{C28F76E0-00BC-49AF-A3F1-B09A0C53030C}"/>
              </a:ext>
            </a:extLst>
          </p:cNvPr>
          <p:cNvSpPr/>
          <p:nvPr/>
        </p:nvSpPr>
        <p:spPr>
          <a:xfrm>
            <a:off x="9720937" y="1850365"/>
            <a:ext cx="735600" cy="668700"/>
          </a:xfrm>
          <a:prstGeom prst="roundRect">
            <a:avLst>
              <a:gd name="adj" fmla="val 16667"/>
            </a:avLst>
          </a:prstGeom>
          <a:solidFill>
            <a:srgbClr val="556D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0"/>
          </a:p>
        </p:txBody>
      </p:sp>
      <p:pic>
        <p:nvPicPr>
          <p:cNvPr id="44" name="Gráfico 43" descr="Wi-Fi com preenchimento sólido">
            <a:extLst>
              <a:ext uri="{FF2B5EF4-FFF2-40B4-BE49-F238E27FC236}">
                <a16:creationId xmlns:a16="http://schemas.microsoft.com/office/drawing/2014/main" id="{F096C205-F1E3-4D9A-BCF5-03FE65D881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01458" y="1810275"/>
            <a:ext cx="795561" cy="795561"/>
          </a:xfrm>
          <a:prstGeom prst="rect">
            <a:avLst/>
          </a:prstGeom>
        </p:spPr>
      </p:pic>
      <p:pic>
        <p:nvPicPr>
          <p:cNvPr id="45" name="Picture 2" descr="Scanner SAE Institute Sound 3D Music Color, símbolo bluetooth, azul,  logotipo png | PNGEgg">
            <a:extLst>
              <a:ext uri="{FF2B5EF4-FFF2-40B4-BE49-F238E27FC236}">
                <a16:creationId xmlns:a16="http://schemas.microsoft.com/office/drawing/2014/main" id="{E26D264A-E18A-4510-8441-9CA8C48DF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422" b="93750" l="10000" r="90000">
                        <a14:foregroundMark x1="48222" y1="7422" x2="48222" y2="7422"/>
                        <a14:foregroundMark x1="52889" y1="37695" x2="52889" y2="37695"/>
                        <a14:foregroundMark x1="52889" y1="64063" x2="52889" y2="64063"/>
                        <a14:foregroundMark x1="50444" y1="93750" x2="50444" y2="9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4794" y="1915030"/>
            <a:ext cx="904554" cy="51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5A2BCDC4-5C48-458C-9FB2-DA9E37693B51}"/>
              </a:ext>
            </a:extLst>
          </p:cNvPr>
          <p:cNvSpPr txBox="1"/>
          <p:nvPr/>
        </p:nvSpPr>
        <p:spPr>
          <a:xfrm>
            <a:off x="2729080" y="2429621"/>
            <a:ext cx="3192203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transmission between the IoT board and the Cloud by using </a:t>
            </a:r>
            <a:r>
              <a:rPr lang="en-US" sz="140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Ubidots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as an IoT platform.</a:t>
            </a:r>
          </a:p>
          <a:p>
            <a:endParaRPr lang="en-US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Most cost-effective wireless connection at home and DSL</a:t>
            </a:r>
          </a:p>
          <a:p>
            <a:endParaRPr lang="en-US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 ESP8266 used for data processing and communication.</a:t>
            </a:r>
          </a:p>
          <a:p>
            <a:endParaRPr lang="pt-PT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00FEE95E-D10E-4D43-A726-7D5BD35DE422}"/>
              </a:ext>
            </a:extLst>
          </p:cNvPr>
          <p:cNvSpPr txBox="1"/>
          <p:nvPr/>
        </p:nvSpPr>
        <p:spPr>
          <a:xfrm>
            <a:off x="6389628" y="2429620"/>
            <a:ext cx="3192203" cy="24622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efrigerator does not have a keyboard and display for searching and selecting a Wi-Fi</a:t>
            </a:r>
          </a:p>
          <a:p>
            <a:endParaRPr lang="en-US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That is why a mobile app was developed to provide a secure connection through Bluetooth to IoT board.</a:t>
            </a:r>
          </a:p>
          <a:p>
            <a:endParaRPr lang="en-US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used microcontroller has an embedded Bluetooth module</a:t>
            </a:r>
            <a:endParaRPr lang="pt-PT">
              <a:solidFill>
                <a:schemeClr val="dk1"/>
              </a:solidFill>
            </a:endParaRPr>
          </a:p>
        </p:txBody>
      </p:sp>
      <p:sp>
        <p:nvSpPr>
          <p:cNvPr id="18" name="Google Shape;131;p26">
            <a:extLst>
              <a:ext uri="{FF2B5EF4-FFF2-40B4-BE49-F238E27FC236}">
                <a16:creationId xmlns:a16="http://schemas.microsoft.com/office/drawing/2014/main" id="{C1EF4690-6EA6-4FA2-ADD4-4EB5D4F168AB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1167924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26C46-1251-486C-9F3F-29550599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pt-PT" b="1" err="1">
                <a:solidFill>
                  <a:srgbClr val="556D96"/>
                </a:solidFill>
              </a:rPr>
              <a:t>SoC</a:t>
            </a:r>
            <a:r>
              <a:rPr lang="pt-PT" b="1">
                <a:solidFill>
                  <a:srgbClr val="556D96"/>
                </a:solidFill>
              </a:rPr>
              <a:t> - </a:t>
            </a:r>
            <a:r>
              <a:rPr lang="pt-PT" b="1" err="1">
                <a:solidFill>
                  <a:srgbClr val="556D96"/>
                </a:solidFill>
              </a:rPr>
              <a:t>Criteria</a:t>
            </a:r>
            <a:r>
              <a:rPr lang="pt-PT" b="1">
                <a:solidFill>
                  <a:srgbClr val="556D96"/>
                </a:solidFill>
              </a:rPr>
              <a:t> </a:t>
            </a:r>
            <a:r>
              <a:rPr lang="pt-PT" b="1" err="1">
                <a:solidFill>
                  <a:srgbClr val="556D96"/>
                </a:solidFill>
              </a:rPr>
              <a:t>of</a:t>
            </a:r>
            <a:r>
              <a:rPr lang="pt-PT" b="1">
                <a:solidFill>
                  <a:srgbClr val="556D96"/>
                </a:solidFill>
              </a:rPr>
              <a:t> </a:t>
            </a:r>
            <a:r>
              <a:rPr lang="pt-PT" b="1" err="1">
                <a:solidFill>
                  <a:srgbClr val="556D96"/>
                </a:solidFill>
              </a:rPr>
              <a:t>Choice</a:t>
            </a:r>
            <a:endParaRPr lang="pt-PT" b="1">
              <a:solidFill>
                <a:srgbClr val="556D96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03DA161-0448-4B8E-B1DE-D6B1DC19E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 marL="152400" indent="0">
              <a:buNone/>
            </a:pPr>
            <a:r>
              <a:rPr lang="en-US" sz="1800"/>
              <a:t>The microcontroller pushes data collected from sensors and current board and enables meaningful data closer to the user</a:t>
            </a:r>
            <a:r>
              <a:rPr lang="en-US" sz="2400"/>
              <a:t>.</a:t>
            </a:r>
          </a:p>
        </p:txBody>
      </p:sp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7554B944-6F7E-41FC-9750-6F666D730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Digitalização Industrial - Universidade do Minho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6CAE62B6-A5D1-4A05-9907-6023C380D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39B396D-38DC-440D-BD8C-E3179A047E0C}" type="slidenum">
              <a:rPr lang="pt-PT" smtClean="0"/>
              <a:pPr>
                <a:spcAft>
                  <a:spcPts val="600"/>
                </a:spcAft>
              </a:pPr>
              <a:t>12</a:t>
            </a:fld>
            <a:endParaRPr lang="pt-PT"/>
          </a:p>
        </p:txBody>
      </p:sp>
      <p:graphicFrame>
        <p:nvGraphicFramePr>
          <p:cNvPr id="6" name="Tabela 4">
            <a:extLst>
              <a:ext uri="{FF2B5EF4-FFF2-40B4-BE49-F238E27FC236}">
                <a16:creationId xmlns:a16="http://schemas.microsoft.com/office/drawing/2014/main" id="{16B1D053-7836-4E3E-A393-DBDE43B630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1864417"/>
              </p:ext>
            </p:extLst>
          </p:nvPr>
        </p:nvGraphicFramePr>
        <p:xfrm>
          <a:off x="2035534" y="3738117"/>
          <a:ext cx="7394712" cy="2209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2594">
                  <a:extLst>
                    <a:ext uri="{9D8B030D-6E8A-4147-A177-3AD203B41FA5}">
                      <a16:colId xmlns:a16="http://schemas.microsoft.com/office/drawing/2014/main" val="1218519951"/>
                    </a:ext>
                  </a:extLst>
                </a:gridCol>
                <a:gridCol w="887954">
                  <a:extLst>
                    <a:ext uri="{9D8B030D-6E8A-4147-A177-3AD203B41FA5}">
                      <a16:colId xmlns:a16="http://schemas.microsoft.com/office/drawing/2014/main" val="3654766446"/>
                    </a:ext>
                  </a:extLst>
                </a:gridCol>
                <a:gridCol w="828322">
                  <a:extLst>
                    <a:ext uri="{9D8B030D-6E8A-4147-A177-3AD203B41FA5}">
                      <a16:colId xmlns:a16="http://schemas.microsoft.com/office/drawing/2014/main" val="255739067"/>
                    </a:ext>
                  </a:extLst>
                </a:gridCol>
                <a:gridCol w="857693">
                  <a:extLst>
                    <a:ext uri="{9D8B030D-6E8A-4147-A177-3AD203B41FA5}">
                      <a16:colId xmlns:a16="http://schemas.microsoft.com/office/drawing/2014/main" val="1562391408"/>
                    </a:ext>
                  </a:extLst>
                </a:gridCol>
                <a:gridCol w="919190">
                  <a:extLst>
                    <a:ext uri="{9D8B030D-6E8A-4147-A177-3AD203B41FA5}">
                      <a16:colId xmlns:a16="http://schemas.microsoft.com/office/drawing/2014/main" val="117158080"/>
                    </a:ext>
                  </a:extLst>
                </a:gridCol>
                <a:gridCol w="1016195">
                  <a:extLst>
                    <a:ext uri="{9D8B030D-6E8A-4147-A177-3AD203B41FA5}">
                      <a16:colId xmlns:a16="http://schemas.microsoft.com/office/drawing/2014/main" val="1440756049"/>
                    </a:ext>
                  </a:extLst>
                </a:gridCol>
                <a:gridCol w="919190">
                  <a:extLst>
                    <a:ext uri="{9D8B030D-6E8A-4147-A177-3AD203B41FA5}">
                      <a16:colId xmlns:a16="http://schemas.microsoft.com/office/drawing/2014/main" val="4107513851"/>
                    </a:ext>
                  </a:extLst>
                </a:gridCol>
                <a:gridCol w="903574">
                  <a:extLst>
                    <a:ext uri="{9D8B030D-6E8A-4147-A177-3AD203B41FA5}">
                      <a16:colId xmlns:a16="http://schemas.microsoft.com/office/drawing/2014/main" val="1994076887"/>
                    </a:ext>
                  </a:extLst>
                </a:gridCol>
              </a:tblGrid>
              <a:tr h="470157">
                <a:tc>
                  <a:txBody>
                    <a:bodyPr/>
                    <a:lstStyle/>
                    <a:p>
                      <a:pPr algn="ctr"/>
                      <a:r>
                        <a:rPr lang="pt-PT" sz="800" err="1"/>
                        <a:t>Criteria</a:t>
                      </a:r>
                      <a:endParaRPr lang="pt-PT" sz="800"/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CC2640R2F</a:t>
                      </a:r>
                    </a:p>
                    <a:p>
                      <a:pPr algn="ctr"/>
                      <a:r>
                        <a:rPr lang="pt-PT" sz="800"/>
                        <a:t>Reference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DA14585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BLUENRG-248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NRF52810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CY8C4128LQI-BL543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>
                          <a:highlight>
                            <a:srgbClr val="0000FF"/>
                          </a:highlight>
                        </a:rPr>
                        <a:t>NRF52832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Relevance</a:t>
                      </a:r>
                    </a:p>
                  </a:txBody>
                  <a:tcPr marL="57306" marR="57306" marT="28653" marB="28653">
                    <a:solidFill>
                      <a:srgbClr val="556D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361392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Cost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13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1187713697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Memory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8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1934639977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RTOS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5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2727231220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BT topology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8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3793517661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Architecture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5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3190702686"/>
                  </a:ext>
                </a:extLst>
              </a:tr>
              <a:tr h="227177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Development time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=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13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3546324299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-2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-2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2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-2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4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800"/>
                        <a:t>N/A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1406925636"/>
                  </a:ext>
                </a:extLst>
              </a:tr>
              <a:tr h="216018">
                <a:tc>
                  <a:txBody>
                    <a:bodyPr/>
                    <a:lstStyle/>
                    <a:p>
                      <a:pPr algn="ctr"/>
                      <a:r>
                        <a:rPr lang="pt-PT" sz="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Weighted</a:t>
                      </a:r>
                      <a:endParaRPr lang="pt-PT" sz="800"/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-10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23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-18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34</a:t>
                      </a:r>
                    </a:p>
                  </a:txBody>
                  <a:tcPr marL="57306" marR="57306" marT="28653" marB="286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800"/>
                        <a:t>N/A</a:t>
                      </a:r>
                    </a:p>
                  </a:txBody>
                  <a:tcPr marL="57306" marR="57306" marT="28653" marB="28653"/>
                </a:tc>
                <a:extLst>
                  <a:ext uri="{0D108BD9-81ED-4DB2-BD59-A6C34878D82A}">
                    <a16:rowId xmlns:a16="http://schemas.microsoft.com/office/drawing/2014/main" val="1638992729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7ABB39D2-FDD1-4A65-868E-C458C0123AA8}"/>
              </a:ext>
            </a:extLst>
          </p:cNvPr>
          <p:cNvSpPr txBox="1"/>
          <p:nvPr/>
        </p:nvSpPr>
        <p:spPr>
          <a:xfrm>
            <a:off x="838199" y="2803502"/>
            <a:ext cx="10986055" cy="93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Pugh Matrix as a decision-making tool was used for concept generation and selection of the microcontroller.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PT" sz="1800" b="0" i="0" u="none" strike="noStrike" baseline="0">
                <a:latin typeface="CharisSIL"/>
              </a:rPr>
              <a:t>nRF52832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manufactured by Nordic Semiconductor</a:t>
            </a:r>
          </a:p>
          <a:p>
            <a:endParaRPr lang="pt-PT"/>
          </a:p>
        </p:txBody>
      </p:sp>
      <p:sp>
        <p:nvSpPr>
          <p:cNvPr id="12" name="Google Shape;131;p26">
            <a:extLst>
              <a:ext uri="{FF2B5EF4-FFF2-40B4-BE49-F238E27FC236}">
                <a16:creationId xmlns:a16="http://schemas.microsoft.com/office/drawing/2014/main" id="{7EACC768-1928-48FC-82F5-B0ACBCBEDC22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471771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33775-555C-4FD3-8681-86C39A11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pt-PT" b="1">
                <a:solidFill>
                  <a:srgbClr val="556D96"/>
                </a:solidFill>
              </a:rPr>
              <a:t>Hardware </a:t>
            </a:r>
            <a:r>
              <a:rPr lang="pt-PT" b="1" err="1">
                <a:solidFill>
                  <a:srgbClr val="556D96"/>
                </a:solidFill>
              </a:rPr>
              <a:t>Architecture</a:t>
            </a:r>
            <a:endParaRPr lang="pt-PT" b="1">
              <a:solidFill>
                <a:srgbClr val="556D96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2805B3A-0BBB-477A-AB2E-01DF5A1687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85" y="1690688"/>
            <a:ext cx="5462016" cy="4486275"/>
          </a:xfrm>
        </p:spPr>
        <p:txBody>
          <a:bodyPr>
            <a:normAutofit/>
          </a:bodyPr>
          <a:lstStyle/>
          <a:p>
            <a:r>
              <a:rPr lang="en-US" sz="2000" b="0" i="0" u="none" strike="noStrike" baseline="0"/>
              <a:t>Receive information from the </a:t>
            </a:r>
            <a:r>
              <a:rPr lang="en-US" sz="2000" b="0" i="0" u="none" strike="noStrike" baseline="0" err="1"/>
              <a:t>Topband</a:t>
            </a:r>
            <a:r>
              <a:rPr lang="en-US" sz="2000" b="0" i="0" u="none" strike="noStrike" baseline="0"/>
              <a:t> </a:t>
            </a:r>
            <a:r>
              <a:rPr lang="pt-PT" sz="2000" b="0" i="0" u="none" strike="noStrike" baseline="0"/>
              <a:t>(</a:t>
            </a:r>
            <a:r>
              <a:rPr lang="pt-PT" sz="2000" b="0" i="0" u="none" strike="noStrike" baseline="0" err="1"/>
              <a:t>through</a:t>
            </a:r>
            <a:r>
              <a:rPr lang="pt-PT" sz="2000" b="0" i="0" u="none" strike="noStrike" baseline="0"/>
              <a:t> </a:t>
            </a:r>
            <a:r>
              <a:rPr lang="pt-PT" sz="2000" b="0" i="0" u="none" strike="noStrike" baseline="0" err="1"/>
              <a:t>the</a:t>
            </a:r>
            <a:r>
              <a:rPr lang="pt-PT" sz="2000" b="0" i="0" u="none" strike="noStrike" baseline="0"/>
              <a:t> UART)</a:t>
            </a:r>
          </a:p>
          <a:p>
            <a:endParaRPr lang="pt-PT" sz="2000" b="0" i="0" u="none" strike="noStrike" baseline="0"/>
          </a:p>
          <a:p>
            <a:r>
              <a:rPr lang="en-US" sz="2000" b="0" i="0" u="none" strike="noStrike" baseline="0">
                <a:latin typeface="Calibri" panose="020F0502020204030204" pitchFamily="34" charset="0"/>
                <a:cs typeface="Calibri" panose="020F0502020204030204" pitchFamily="34" charset="0"/>
              </a:rPr>
              <a:t>Read the states (on/off) of the different actuators of the refrigerator through general purpose Input Output (GPIO) pins</a:t>
            </a:r>
          </a:p>
          <a:p>
            <a:endParaRPr lang="en-US" sz="2000" b="0" i="0" u="none" strike="noStrike" baseline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0" i="0" u="none" strike="noStrike" baseline="0">
                <a:latin typeface="CharisSIL"/>
              </a:rPr>
              <a:t>Send real-time information through Bluetooth</a:t>
            </a:r>
          </a:p>
          <a:p>
            <a:endParaRPr lang="en-US" sz="2000" b="0" i="0" u="none" strike="noStrike" baseline="0">
              <a:latin typeface="CharisSIL"/>
            </a:endParaRPr>
          </a:p>
          <a:p>
            <a:pPr algn="l"/>
            <a:r>
              <a:rPr lang="pt-PT" sz="2000" err="1">
                <a:latin typeface="CharisSIL"/>
              </a:rPr>
              <a:t>S</a:t>
            </a:r>
            <a:r>
              <a:rPr lang="pt-PT" sz="2000" b="0" i="0" u="none" strike="noStrike" baseline="0" err="1">
                <a:latin typeface="CharisSIL"/>
              </a:rPr>
              <a:t>end</a:t>
            </a:r>
            <a:r>
              <a:rPr lang="pt-PT" sz="2000" b="0" i="0" u="none" strike="noStrike" baseline="0">
                <a:latin typeface="CharisSIL"/>
              </a:rPr>
              <a:t> </a:t>
            </a:r>
            <a:r>
              <a:rPr lang="pt-PT" sz="2000" b="0" i="0" u="none" strike="noStrike" baseline="0" err="1">
                <a:latin typeface="CharisSIL"/>
              </a:rPr>
              <a:t>the</a:t>
            </a:r>
            <a:r>
              <a:rPr lang="pt-PT" sz="2000" b="0" i="0" u="none" strike="noStrike" baseline="0">
                <a:latin typeface="CharisSIL"/>
              </a:rPr>
              <a:t> data </a:t>
            </a:r>
            <a:r>
              <a:rPr lang="pt-PT" sz="2000" b="0" i="0" u="none" strike="noStrike" baseline="0" err="1">
                <a:latin typeface="CharisSIL"/>
              </a:rPr>
              <a:t>periodically</a:t>
            </a:r>
            <a:r>
              <a:rPr lang="pt-PT" sz="2000">
                <a:latin typeface="CharisSIL"/>
              </a:rPr>
              <a:t> </a:t>
            </a:r>
            <a:r>
              <a:rPr lang="en-US" sz="2000" b="0" i="0" u="none" strike="noStrike" baseline="0">
                <a:latin typeface="CharisSIL"/>
              </a:rPr>
              <a:t>through Wi-Fi to the </a:t>
            </a:r>
            <a:r>
              <a:rPr lang="en-US" sz="2000" b="0" i="0" u="none" strike="noStrike" baseline="0" err="1">
                <a:latin typeface="CharisSIL"/>
              </a:rPr>
              <a:t>Ubidots</a:t>
            </a:r>
            <a:r>
              <a:rPr lang="en-US" sz="2000" b="0" i="0" u="none" strike="noStrike" baseline="0">
                <a:latin typeface="CharisSIL"/>
              </a:rPr>
              <a:t>.</a:t>
            </a:r>
            <a:endParaRPr lang="en-US" sz="2000"/>
          </a:p>
          <a:p>
            <a:endParaRPr lang="en-US" sz="2400"/>
          </a:p>
          <a:p>
            <a:endParaRPr lang="en-US"/>
          </a:p>
          <a:p>
            <a:endParaRPr lang="en-US"/>
          </a:p>
        </p:txBody>
      </p:sp>
      <p:pic>
        <p:nvPicPr>
          <p:cNvPr id="8" name="Marcador de Posição de Conteúdo 7">
            <a:extLst>
              <a:ext uri="{FF2B5EF4-FFF2-40B4-BE49-F238E27FC236}">
                <a16:creationId xmlns:a16="http://schemas.microsoft.com/office/drawing/2014/main" id="{F10501E4-6616-4B16-A776-C18D56E336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98142" y="1617757"/>
            <a:ext cx="4955658" cy="4559206"/>
          </a:xfrm>
          <a:noFill/>
        </p:spPr>
      </p:pic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035B897-9427-4CA1-AE73-721F355AB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3DE9E7D-CEA3-4D7C-B198-88162ED34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D136ABE-0489-4535-B5C3-E02F9D75416E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10" name="Google Shape;131;p26">
            <a:extLst>
              <a:ext uri="{FF2B5EF4-FFF2-40B4-BE49-F238E27FC236}">
                <a16:creationId xmlns:a16="http://schemas.microsoft.com/office/drawing/2014/main" id="{A3124A13-27DF-457B-B3E9-20F5A049A7A5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634420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F2C7AC-6B5F-4A09-840B-DBB2386A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Firmware </a:t>
            </a:r>
            <a:r>
              <a:rPr lang="pt-PT" b="1" err="1">
                <a:solidFill>
                  <a:srgbClr val="556D96"/>
                </a:solidFill>
              </a:rPr>
              <a:t>Architecture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8" name="Marcador de Posição de Conteúdo 7">
            <a:extLst>
              <a:ext uri="{FF2B5EF4-FFF2-40B4-BE49-F238E27FC236}">
                <a16:creationId xmlns:a16="http://schemas.microsoft.com/office/drawing/2014/main" id="{B2E89305-6A91-480F-B107-E3D875D3D1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582890" y="1825625"/>
            <a:ext cx="9026220" cy="4351338"/>
          </a:xfrm>
        </p:spPr>
      </p:pic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632C36D-A3F5-42E1-8654-470A717A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E72206E-A12F-4362-B355-20E0619EA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14</a:t>
            </a:fld>
            <a:endParaRPr lang="en-US"/>
          </a:p>
        </p:txBody>
      </p:sp>
      <p:sp>
        <p:nvSpPr>
          <p:cNvPr id="12" name="Google Shape;131;p26">
            <a:extLst>
              <a:ext uri="{FF2B5EF4-FFF2-40B4-BE49-F238E27FC236}">
                <a16:creationId xmlns:a16="http://schemas.microsoft.com/office/drawing/2014/main" id="{A460711B-9807-4906-964F-CFE0A7E15511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628829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158BD-7D35-40E9-A01B-68422978D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Software </a:t>
            </a:r>
            <a:r>
              <a:rPr lang="pt-PT" b="1" err="1">
                <a:solidFill>
                  <a:srgbClr val="556D96"/>
                </a:solidFill>
              </a:rPr>
              <a:t>Development</a:t>
            </a:r>
            <a:endParaRPr lang="pt-PT" b="1">
              <a:solidFill>
                <a:srgbClr val="556D96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0BD4981-A713-4072-AB74-C5A529FEB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/>
              <a:t>Software plays a more critical role as a value-added service (VAS) to develop Internet-connected applications.</a:t>
            </a:r>
          </a:p>
          <a:p>
            <a:r>
              <a:rPr lang="en-US" sz="1800"/>
              <a:t>Software development gives IoT the power to achieve ultimate flexibility, scalability, and velocity.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 sz="1800"/>
              <a:t>This topic will talk about the different steps of the IoT related software development:</a:t>
            </a:r>
          </a:p>
          <a:p>
            <a:r>
              <a:rPr lang="en-US" sz="1800"/>
              <a:t>Firmware Development</a:t>
            </a:r>
          </a:p>
          <a:p>
            <a:r>
              <a:rPr lang="en-US" sz="1800"/>
              <a:t>Mobile App Development</a:t>
            </a:r>
          </a:p>
          <a:p>
            <a:r>
              <a:rPr lang="en-US" sz="1800"/>
              <a:t>Validation</a:t>
            </a:r>
            <a:endParaRPr lang="pt-PT" sz="180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7DDDEF3F-B2D7-431A-98A4-2B25D605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37A7BB2-2FB4-46B7-A1C3-E093C61DD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15</a:t>
            </a:fld>
            <a:endParaRPr lang="pt-PT"/>
          </a:p>
        </p:txBody>
      </p:sp>
      <p:sp>
        <p:nvSpPr>
          <p:cNvPr id="13" name="Google Shape;131;p26">
            <a:extLst>
              <a:ext uri="{FF2B5EF4-FFF2-40B4-BE49-F238E27FC236}">
                <a16:creationId xmlns:a16="http://schemas.microsoft.com/office/drawing/2014/main" id="{C59E70B8-2D71-4E21-9693-86425CC5C938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8F33A2B7-901E-411D-AA41-E45311A498E4}"/>
              </a:ext>
            </a:extLst>
          </p:cNvPr>
          <p:cNvSpPr/>
          <p:nvPr/>
        </p:nvSpPr>
        <p:spPr>
          <a:xfrm>
            <a:off x="8610600" y="3702383"/>
            <a:ext cx="2647405" cy="1970843"/>
          </a:xfrm>
          <a:prstGeom prst="round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45AD1B74-5FC0-40E6-93EB-036AA7E0D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48" y="4653040"/>
            <a:ext cx="655949" cy="65594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FA22DC9-458E-40FF-88AA-BD7DC64B38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708" y="4688606"/>
            <a:ext cx="584819" cy="58481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AEA318E-4B6E-404F-9FB6-9F5B2F8DD0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3769" y="4688606"/>
            <a:ext cx="606140" cy="58481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61F49ED-6C41-48CF-AF72-2C3BDE7EC8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909" y="4031856"/>
            <a:ext cx="655949" cy="655949"/>
          </a:xfrm>
          <a:prstGeom prst="rect">
            <a:avLst/>
          </a:prstGeom>
        </p:spPr>
      </p:pic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91E7D603-CF2F-4A13-A75A-B8F9D5C80220}"/>
              </a:ext>
            </a:extLst>
          </p:cNvPr>
          <p:cNvSpPr/>
          <p:nvPr/>
        </p:nvSpPr>
        <p:spPr>
          <a:xfrm>
            <a:off x="8776064" y="4031857"/>
            <a:ext cx="2299062" cy="157800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BF71E06-0D24-4C4C-B0EC-7F7644696817}"/>
              </a:ext>
            </a:extLst>
          </p:cNvPr>
          <p:cNvSpPr txBox="1"/>
          <p:nvPr/>
        </p:nvSpPr>
        <p:spPr>
          <a:xfrm>
            <a:off x="8933978" y="5237891"/>
            <a:ext cx="7457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Agency FB" panose="020B0503020202020204" pitchFamily="34" charset="0"/>
              </a:rPr>
              <a:t>Firmware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FC4ADEC-82DD-420C-B7AA-CC1D3F1A5C9F}"/>
              </a:ext>
            </a:extLst>
          </p:cNvPr>
          <p:cNvSpPr txBox="1"/>
          <p:nvPr/>
        </p:nvSpPr>
        <p:spPr>
          <a:xfrm>
            <a:off x="9554027" y="5237090"/>
            <a:ext cx="790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Agency FB" panose="020B0503020202020204" pitchFamily="34" charset="0"/>
              </a:rPr>
              <a:t>Mobile App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5CDFCDE-83FA-4EDD-A57A-7EF3C92EB070}"/>
              </a:ext>
            </a:extLst>
          </p:cNvPr>
          <p:cNvSpPr txBox="1"/>
          <p:nvPr/>
        </p:nvSpPr>
        <p:spPr>
          <a:xfrm>
            <a:off x="10208358" y="5236289"/>
            <a:ext cx="754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Agency FB" panose="020B0503020202020204" pitchFamily="34" charset="0"/>
              </a:rPr>
              <a:t>Validation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917EE70-B5AC-4E02-8C47-CEEF27A291DA}"/>
              </a:ext>
            </a:extLst>
          </p:cNvPr>
          <p:cNvSpPr txBox="1"/>
          <p:nvPr/>
        </p:nvSpPr>
        <p:spPr>
          <a:xfrm>
            <a:off x="9201352" y="3681549"/>
            <a:ext cx="1485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Agency FB" panose="020B0503020202020204" pitchFamily="34" charset="0"/>
              </a:rPr>
              <a:t>Software </a:t>
            </a:r>
            <a:r>
              <a:rPr lang="pt-PT" err="1">
                <a:latin typeface="Agency FB" panose="020B0503020202020204" pitchFamily="34" charset="0"/>
              </a:rPr>
              <a:t>Development</a:t>
            </a:r>
            <a:endParaRPr lang="pt-PT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181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AD778-05C8-4B8A-902B-4C84C3243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Firmware </a:t>
            </a:r>
            <a:r>
              <a:rPr lang="pt-PT" b="1" err="1">
                <a:solidFill>
                  <a:srgbClr val="556D96"/>
                </a:solidFill>
              </a:rPr>
              <a:t>Development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378BCD2A-9CF2-42DA-8E2C-ACC74D0C8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116" y="4328934"/>
            <a:ext cx="2252484" cy="1687189"/>
          </a:xfrm>
        </p:spPr>
      </p:pic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4A66DDE2-7DA8-4005-976A-B8CC02C00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85D470A0-3271-4F96-8342-AA78E3F87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16</a:t>
            </a:fld>
            <a:endParaRPr lang="pt-PT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A412929-8879-494F-9AEC-4130E2BADA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949" y="3454614"/>
            <a:ext cx="1662817" cy="87432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FEFF91B-3CF6-4C96-8F1D-D95410660E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662" y="3100942"/>
            <a:ext cx="1581663" cy="1581663"/>
          </a:xfrm>
          <a:prstGeom prst="rect">
            <a:avLst/>
          </a:prstGeom>
        </p:spPr>
      </p:pic>
      <p:pic>
        <p:nvPicPr>
          <p:cNvPr id="13" name="Imagem 12" descr="Uma imagem com texto&#10;&#10;Descrição gerada automaticamente">
            <a:extLst>
              <a:ext uri="{FF2B5EF4-FFF2-40B4-BE49-F238E27FC236}">
                <a16:creationId xmlns:a16="http://schemas.microsoft.com/office/drawing/2014/main" id="{970B45F4-D430-43B8-8ADB-DDA997E736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894" y="4328934"/>
            <a:ext cx="2743200" cy="1687189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1658635A-8CC5-4778-BBAB-0337E191FEA9}"/>
              </a:ext>
            </a:extLst>
          </p:cNvPr>
          <p:cNvSpPr txBox="1"/>
          <p:nvPr/>
        </p:nvSpPr>
        <p:spPr>
          <a:xfrm>
            <a:off x="838200" y="1753784"/>
            <a:ext cx="7188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Version 0.1.0 </a:t>
            </a:r>
            <a:r>
              <a:rPr lang="en-US"/>
              <a:t>included BLE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Version 0.2.0 </a:t>
            </a:r>
            <a:r>
              <a:rPr lang="en-US"/>
              <a:t>included</a:t>
            </a:r>
            <a:r>
              <a:rPr lang="en-US" b="1"/>
              <a:t> </a:t>
            </a:r>
            <a:r>
              <a:rPr lang="en-US"/>
              <a:t>communication with the </a:t>
            </a:r>
            <a:r>
              <a:rPr lang="en-US" err="1"/>
              <a:t>Topband</a:t>
            </a:r>
            <a:r>
              <a:rPr lang="en-US"/>
              <a:t>, and translation of the frames received.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Version 0.3.0 </a:t>
            </a:r>
            <a:r>
              <a:rPr lang="en-US"/>
              <a:t>included AC detection that is reading with the GPIO pins if the actuators were On/Off.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Version 1.0.0 </a:t>
            </a:r>
            <a:r>
              <a:rPr lang="en-US"/>
              <a:t>included the integration of the Wi-Fi module for every 30 s, transmission to </a:t>
            </a:r>
            <a:r>
              <a:rPr lang="en-US" err="1"/>
              <a:t>Ubidots</a:t>
            </a:r>
            <a:r>
              <a:rPr lang="en-US"/>
              <a:t> and improvements on the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16" name="Imagem 15" descr="Uma imagem com texto, ClipArt, cartão-de-visita&#10;&#10;Descrição gerada automaticamente">
            <a:extLst>
              <a:ext uri="{FF2B5EF4-FFF2-40B4-BE49-F238E27FC236}">
                <a16:creationId xmlns:a16="http://schemas.microsoft.com/office/drawing/2014/main" id="{00385CA4-44FF-4E40-A8AE-681CE62ED9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184" y="1930087"/>
            <a:ext cx="1926618" cy="963309"/>
          </a:xfrm>
          <a:prstGeom prst="rect">
            <a:avLst/>
          </a:prstGeom>
        </p:spPr>
      </p:pic>
      <p:pic>
        <p:nvPicPr>
          <p:cNvPr id="18" name="Imagem 17" descr="Uma imagem com texto, calculadora&#10;&#10;Descrição gerada automaticamente">
            <a:extLst>
              <a:ext uri="{FF2B5EF4-FFF2-40B4-BE49-F238E27FC236}">
                <a16:creationId xmlns:a16="http://schemas.microsoft.com/office/drawing/2014/main" id="{6D3C939D-0AFB-4611-A744-324374906C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285" y="4237967"/>
            <a:ext cx="1051381" cy="186912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B9F34593-BEBB-4BD1-AE5A-553FD472AA4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992" y="3611036"/>
            <a:ext cx="1147984" cy="561474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8FE27D0C-2067-401D-9EA3-095C64D5A12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4377589"/>
            <a:ext cx="2857500" cy="16002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61592701-5555-463A-804B-30D8DCF7BA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768" y="3736818"/>
            <a:ext cx="1350963" cy="313772"/>
          </a:xfrm>
          <a:prstGeom prst="rect">
            <a:avLst/>
          </a:prstGeom>
        </p:spPr>
      </p:pic>
      <p:sp>
        <p:nvSpPr>
          <p:cNvPr id="19" name="Google Shape;131;p26">
            <a:extLst>
              <a:ext uri="{FF2B5EF4-FFF2-40B4-BE49-F238E27FC236}">
                <a16:creationId xmlns:a16="http://schemas.microsoft.com/office/drawing/2014/main" id="{E235CD30-B80B-483E-A9A2-2234686E285D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231260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ABDC5-0097-44CB-B640-E43926054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Mobile App </a:t>
            </a:r>
            <a:r>
              <a:rPr lang="pt-PT" b="1" err="1">
                <a:solidFill>
                  <a:srgbClr val="556D96"/>
                </a:solidFill>
              </a:rPr>
              <a:t>Development</a:t>
            </a:r>
            <a:endParaRPr lang="pt-PT" b="1">
              <a:solidFill>
                <a:srgbClr val="556D96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A1003F1-89F5-495C-B914-D60AE6F61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382" y="1690687"/>
            <a:ext cx="6062134" cy="2593445"/>
          </a:xfrm>
        </p:spPr>
        <p:txBody>
          <a:bodyPr>
            <a:normAutofit/>
          </a:bodyPr>
          <a:lstStyle/>
          <a:p>
            <a:r>
              <a:rPr lang="en-US" sz="1600"/>
              <a:t>Keep the current production line unchanged by using embedded IoT-enabled board capabilities;</a:t>
            </a:r>
          </a:p>
          <a:p>
            <a:r>
              <a:rPr lang="pt-PT" sz="1600"/>
              <a:t>A </a:t>
            </a:r>
            <a:r>
              <a:rPr lang="pt-PT" sz="1600" b="1"/>
              <a:t>secure connection</a:t>
            </a:r>
            <a:r>
              <a:rPr lang="pt-PT" sz="1600"/>
              <a:t> t</a:t>
            </a:r>
            <a:r>
              <a:rPr lang="en-US" sz="1600"/>
              <a:t>o the Wi-Fi was a severe challenge because there was no keypad or touchscreen on the refrigerator;</a:t>
            </a:r>
          </a:p>
          <a:p>
            <a:r>
              <a:rPr lang="en-US" sz="1600"/>
              <a:t>This mobile app provides tutorial, monitoring, notification, access to call center, diagnostic, and personalization capabilities.</a:t>
            </a:r>
          </a:p>
          <a:p>
            <a:r>
              <a:rPr lang="en-US" sz="1600" b="1">
                <a:effectLst/>
              </a:rPr>
              <a:t>The objective of the mobile app was to show in real-time the data from the refrigerator and historical record of the smart refrigerator through IoT platform.</a:t>
            </a:r>
            <a:endParaRPr lang="en-US" sz="1400"/>
          </a:p>
          <a:p>
            <a:endParaRPr lang="en-US" sz="1400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US"/>
          </a:p>
          <a:p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A6A5D70-655E-41C8-A0B3-92C6AE486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CC7461E-1911-4A32-9346-A8BB23AE4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17</a:t>
            </a:fld>
            <a:endParaRPr lang="pt-PT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8DBE885-2894-4D38-AF42-7E9143812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194" y="3642773"/>
            <a:ext cx="571345" cy="1062863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1EB4C7B8-5078-4A35-B0A3-D517EB15A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2067" y="3721046"/>
            <a:ext cx="414915" cy="365125"/>
          </a:xfrm>
          <a:prstGeom prst="rect">
            <a:avLst/>
          </a:prstGeom>
        </p:spPr>
      </p:pic>
      <p:pic>
        <p:nvPicPr>
          <p:cNvPr id="28" name="Imagem 27" descr="Uma imagem com escuro&#10;&#10;Descrição gerada automaticamente">
            <a:extLst>
              <a:ext uri="{FF2B5EF4-FFF2-40B4-BE49-F238E27FC236}">
                <a16:creationId xmlns:a16="http://schemas.microsoft.com/office/drawing/2014/main" id="{1B1DAABB-8D64-4681-826B-61F416E64F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014" y="1492950"/>
            <a:ext cx="199201" cy="166576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621F2069-17C7-44AE-9084-C4D1578A40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681" y="2024970"/>
            <a:ext cx="771251" cy="771251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EF636748-ADA5-40C3-A469-D808418432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935" y="1852929"/>
            <a:ext cx="276742" cy="276201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7BD2E74A-D8A4-4B9C-9306-B652869930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349" y="5304847"/>
            <a:ext cx="771252" cy="404907"/>
          </a:xfrm>
          <a:prstGeom prst="rect">
            <a:avLst/>
          </a:prstGeom>
        </p:spPr>
      </p:pic>
      <p:sp>
        <p:nvSpPr>
          <p:cNvPr id="46" name="Retângulo: Cantos Arredondados 45">
            <a:extLst>
              <a:ext uri="{FF2B5EF4-FFF2-40B4-BE49-F238E27FC236}">
                <a16:creationId xmlns:a16="http://schemas.microsoft.com/office/drawing/2014/main" id="{479D993D-9E11-4FB7-9CBC-C068611F0C28}"/>
              </a:ext>
            </a:extLst>
          </p:cNvPr>
          <p:cNvSpPr/>
          <p:nvPr/>
        </p:nvSpPr>
        <p:spPr>
          <a:xfrm>
            <a:off x="8785408" y="2155806"/>
            <a:ext cx="1134416" cy="38774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1DEE06E-0122-4F14-84C8-56D7EAB8D202}"/>
              </a:ext>
            </a:extLst>
          </p:cNvPr>
          <p:cNvSpPr txBox="1"/>
          <p:nvPr/>
        </p:nvSpPr>
        <p:spPr>
          <a:xfrm>
            <a:off x="8752892" y="2290058"/>
            <a:ext cx="122817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>
                <a:latin typeface="Agency FB" panose="020B0503020202020204" pitchFamily="34" charset="0"/>
              </a:rPr>
              <a:t>Available Wi-Fi networks</a:t>
            </a:r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01B2355D-DD08-477F-BBF1-F66D0F95E6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46655" y="2201952"/>
            <a:ext cx="1040651" cy="16466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65DD671E-E65D-4485-B97E-66CBC17B51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889" y="2123539"/>
            <a:ext cx="474913" cy="474913"/>
          </a:xfrm>
          <a:prstGeom prst="rect">
            <a:avLst/>
          </a:prstGeom>
        </p:spPr>
      </p:pic>
      <p:sp>
        <p:nvSpPr>
          <p:cNvPr id="49" name="Seta: Para a Direita 48">
            <a:extLst>
              <a:ext uri="{FF2B5EF4-FFF2-40B4-BE49-F238E27FC236}">
                <a16:creationId xmlns:a16="http://schemas.microsoft.com/office/drawing/2014/main" id="{FF80BC32-1859-46D8-99D5-4B1BFBF8A9EB}"/>
              </a:ext>
            </a:extLst>
          </p:cNvPr>
          <p:cNvSpPr/>
          <p:nvPr/>
        </p:nvSpPr>
        <p:spPr>
          <a:xfrm rot="10800000">
            <a:off x="9732610" y="3823817"/>
            <a:ext cx="374428" cy="1693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0" name="Seta: Para a Direita 49">
            <a:extLst>
              <a:ext uri="{FF2B5EF4-FFF2-40B4-BE49-F238E27FC236}">
                <a16:creationId xmlns:a16="http://schemas.microsoft.com/office/drawing/2014/main" id="{22D9E48D-3670-4077-9C40-D6DF67DA82EA}"/>
              </a:ext>
            </a:extLst>
          </p:cNvPr>
          <p:cNvSpPr/>
          <p:nvPr/>
        </p:nvSpPr>
        <p:spPr>
          <a:xfrm rot="10800000">
            <a:off x="9948552" y="2274919"/>
            <a:ext cx="1260043" cy="1670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26" name="Imagem 25" descr="Uma imagem com monitor&#10;&#10;Descrição gerada automaticamente">
            <a:extLst>
              <a:ext uri="{FF2B5EF4-FFF2-40B4-BE49-F238E27FC236}">
                <a16:creationId xmlns:a16="http://schemas.microsoft.com/office/drawing/2014/main" id="{094C2F18-3FB2-4994-87E8-0FEB8704B6D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2031" y="2083493"/>
            <a:ext cx="374428" cy="542994"/>
          </a:xfrm>
          <a:prstGeom prst="rect">
            <a:avLst/>
          </a:prstGeom>
        </p:spPr>
      </p:pic>
      <p:sp>
        <p:nvSpPr>
          <p:cNvPr id="51" name="Seta: Para a Direita 50">
            <a:extLst>
              <a:ext uri="{FF2B5EF4-FFF2-40B4-BE49-F238E27FC236}">
                <a16:creationId xmlns:a16="http://schemas.microsoft.com/office/drawing/2014/main" id="{A04B66AD-0606-47D7-95FC-DB035588F83A}"/>
              </a:ext>
            </a:extLst>
          </p:cNvPr>
          <p:cNvSpPr/>
          <p:nvPr/>
        </p:nvSpPr>
        <p:spPr>
          <a:xfrm rot="16200000">
            <a:off x="9168954" y="1857381"/>
            <a:ext cx="367322" cy="1478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Seta: Para a Direita 53">
            <a:extLst>
              <a:ext uri="{FF2B5EF4-FFF2-40B4-BE49-F238E27FC236}">
                <a16:creationId xmlns:a16="http://schemas.microsoft.com/office/drawing/2014/main" id="{774DF465-ED8F-4959-A7E8-2355D2942DB1}"/>
              </a:ext>
            </a:extLst>
          </p:cNvPr>
          <p:cNvSpPr/>
          <p:nvPr/>
        </p:nvSpPr>
        <p:spPr>
          <a:xfrm rot="11927616">
            <a:off x="9514450" y="1800622"/>
            <a:ext cx="1786253" cy="1672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2" name="Imagem 61">
            <a:extLst>
              <a:ext uri="{FF2B5EF4-FFF2-40B4-BE49-F238E27FC236}">
                <a16:creationId xmlns:a16="http://schemas.microsoft.com/office/drawing/2014/main" id="{76C1A06B-507B-4ACD-9A1A-51FA2CE4689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402" y="3600134"/>
            <a:ext cx="1045807" cy="1045807"/>
          </a:xfrm>
          <a:prstGeom prst="rect">
            <a:avLst/>
          </a:prstGeom>
        </p:spPr>
      </p:pic>
      <p:sp>
        <p:nvSpPr>
          <p:cNvPr id="60" name="Retângulo: Cantos Arredondados 59">
            <a:extLst>
              <a:ext uri="{FF2B5EF4-FFF2-40B4-BE49-F238E27FC236}">
                <a16:creationId xmlns:a16="http://schemas.microsoft.com/office/drawing/2014/main" id="{76ACA312-B5F1-4E5B-A54F-624B15D26019}"/>
              </a:ext>
            </a:extLst>
          </p:cNvPr>
          <p:cNvSpPr/>
          <p:nvPr/>
        </p:nvSpPr>
        <p:spPr>
          <a:xfrm>
            <a:off x="7437110" y="3526119"/>
            <a:ext cx="3263486" cy="1179518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3" name="Retângulo: Cantos Arredondados 62">
            <a:extLst>
              <a:ext uri="{FF2B5EF4-FFF2-40B4-BE49-F238E27FC236}">
                <a16:creationId xmlns:a16="http://schemas.microsoft.com/office/drawing/2014/main" id="{3A86B325-3D54-4C31-8280-49C62F68833A}"/>
              </a:ext>
            </a:extLst>
          </p:cNvPr>
          <p:cNvSpPr/>
          <p:nvPr/>
        </p:nvSpPr>
        <p:spPr>
          <a:xfrm>
            <a:off x="7437110" y="1747633"/>
            <a:ext cx="1011354" cy="2958004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35B21AE4-3F54-4242-B405-7EC36DEE4E6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254" y="5106756"/>
            <a:ext cx="801088" cy="801088"/>
          </a:xfrm>
          <a:prstGeom prst="rect">
            <a:avLst/>
          </a:prstGeom>
        </p:spPr>
      </p:pic>
      <p:sp>
        <p:nvSpPr>
          <p:cNvPr id="79" name="Marcador de Posição do Número do Diapositivo 4">
            <a:extLst>
              <a:ext uri="{FF2B5EF4-FFF2-40B4-BE49-F238E27FC236}">
                <a16:creationId xmlns:a16="http://schemas.microsoft.com/office/drawing/2014/main" id="{F488A13A-2899-43F8-906A-333F54CA636A}"/>
              </a:ext>
            </a:extLst>
          </p:cNvPr>
          <p:cNvSpPr txBox="1">
            <a:spLocks/>
          </p:cNvSpPr>
          <p:nvPr/>
        </p:nvSpPr>
        <p:spPr>
          <a:xfrm>
            <a:off x="7980570" y="64997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PT"/>
          </a:p>
        </p:txBody>
      </p:sp>
      <p:sp>
        <p:nvSpPr>
          <p:cNvPr id="82" name="Seta: Para Cima e Para Baixo 81">
            <a:extLst>
              <a:ext uri="{FF2B5EF4-FFF2-40B4-BE49-F238E27FC236}">
                <a16:creationId xmlns:a16="http://schemas.microsoft.com/office/drawing/2014/main" id="{644EBD45-658D-4492-B158-9CF9489C5EB9}"/>
              </a:ext>
            </a:extLst>
          </p:cNvPr>
          <p:cNvSpPr/>
          <p:nvPr/>
        </p:nvSpPr>
        <p:spPr>
          <a:xfrm rot="3084068">
            <a:off x="8716283" y="1376373"/>
            <a:ext cx="142848" cy="114246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BB581B40-90CA-44DB-B17B-547379A0D4C6}"/>
              </a:ext>
            </a:extLst>
          </p:cNvPr>
          <p:cNvSpPr txBox="1"/>
          <p:nvPr/>
        </p:nvSpPr>
        <p:spPr>
          <a:xfrm>
            <a:off x="8409225" y="1783689"/>
            <a:ext cx="702597" cy="276999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PT" sz="600"/>
              <a:t>SECURE Wi-Fi CONNECTION</a:t>
            </a:r>
          </a:p>
        </p:txBody>
      </p:sp>
      <p:sp>
        <p:nvSpPr>
          <p:cNvPr id="55" name="Seta: Curvada Para a Direita 54">
            <a:extLst>
              <a:ext uri="{FF2B5EF4-FFF2-40B4-BE49-F238E27FC236}">
                <a16:creationId xmlns:a16="http://schemas.microsoft.com/office/drawing/2014/main" id="{364BC09A-C541-4CB0-9D03-A28E0D718A1A}"/>
              </a:ext>
            </a:extLst>
          </p:cNvPr>
          <p:cNvSpPr/>
          <p:nvPr/>
        </p:nvSpPr>
        <p:spPr>
          <a:xfrm rot="5635112">
            <a:off x="9308182" y="-319034"/>
            <a:ext cx="774552" cy="376060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DA8B8D6F-0A6E-452A-BB15-D36946BB4D0B}"/>
              </a:ext>
            </a:extLst>
          </p:cNvPr>
          <p:cNvSpPr txBox="1"/>
          <p:nvPr/>
        </p:nvSpPr>
        <p:spPr>
          <a:xfrm>
            <a:off x="8767105" y="1024819"/>
            <a:ext cx="1206849" cy="33855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/>
              <a:t>enter a password and send those credentials</a:t>
            </a:r>
            <a:endParaRPr lang="pt-PT" sz="800"/>
          </a:p>
        </p:txBody>
      </p:sp>
      <p:pic>
        <p:nvPicPr>
          <p:cNvPr id="86" name="Imagem 85">
            <a:extLst>
              <a:ext uri="{FF2B5EF4-FFF2-40B4-BE49-F238E27FC236}">
                <a16:creationId xmlns:a16="http://schemas.microsoft.com/office/drawing/2014/main" id="{B97E8E5D-BA43-4476-A420-79A8A9F65A0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178689" y="858157"/>
            <a:ext cx="4547052" cy="3956640"/>
          </a:xfrm>
          <a:prstGeom prst="rect">
            <a:avLst/>
          </a:prstGeom>
        </p:spPr>
      </p:pic>
      <p:sp>
        <p:nvSpPr>
          <p:cNvPr id="33" name="Google Shape;131;p26">
            <a:extLst>
              <a:ext uri="{FF2B5EF4-FFF2-40B4-BE49-F238E27FC236}">
                <a16:creationId xmlns:a16="http://schemas.microsoft.com/office/drawing/2014/main" id="{42F88B90-CC40-4CB7-AFC7-7843C10486FF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716936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9B3F42-742C-4ECC-8E85-0D7034651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pt-PT" b="1">
                <a:solidFill>
                  <a:srgbClr val="556D96"/>
                </a:solidFill>
              </a:rPr>
              <a:t>Validation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B442B7A-BE99-4501-865B-9CE03F296D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18945"/>
            <a:ext cx="5922770" cy="1495752"/>
          </a:xfrm>
        </p:spPr>
        <p:txBody>
          <a:bodyPr>
            <a:noAutofit/>
          </a:bodyPr>
          <a:lstStyle/>
          <a:p>
            <a:pPr algn="just"/>
            <a:r>
              <a:rPr lang="en-US" sz="1600"/>
              <a:t>Every component such as a sensor, gateway, user interface, and their inter-connectivity has been tested under multistage validation contains the following components:</a:t>
            </a:r>
          </a:p>
          <a:p>
            <a:pPr lvl="1" algn="just"/>
            <a:r>
              <a:rPr lang="en-US" sz="1600"/>
              <a:t>Mobile App</a:t>
            </a:r>
          </a:p>
          <a:p>
            <a:pPr lvl="1" algn="just"/>
            <a:r>
              <a:rPr lang="en-US" sz="1600"/>
              <a:t>IoT Middleware</a:t>
            </a:r>
          </a:p>
          <a:p>
            <a:pPr lvl="1" algn="just"/>
            <a:r>
              <a:rPr lang="en-US" sz="1600"/>
              <a:t>IoT-enabled board</a:t>
            </a:r>
          </a:p>
          <a:p>
            <a:pPr lvl="1" algn="just"/>
            <a:r>
              <a:rPr lang="en-US" sz="1600"/>
              <a:t>Smart Fridge</a:t>
            </a:r>
          </a:p>
          <a:p>
            <a:pPr algn="just"/>
            <a:r>
              <a:rPr lang="en-US" sz="1600"/>
              <a:t>When the system is posting data regularly on </a:t>
            </a:r>
            <a:r>
              <a:rPr lang="en-US" sz="1600" err="1"/>
              <a:t>Ubidots</a:t>
            </a:r>
            <a:r>
              <a:rPr lang="en-US" sz="1600"/>
              <a:t>, IoT middleware, the data should be checked. 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A30FECDF-5A61-4055-8A47-30435C93E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Digitalização Industrial - Universidade do Minho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2C56278-787A-4314-A7C7-050690F3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39B396D-38DC-440D-BD8C-E3179A047E0C}" type="slidenum">
              <a:rPr lang="pt-PT" smtClean="0"/>
              <a:pPr>
                <a:spcAft>
                  <a:spcPts val="600"/>
                </a:spcAft>
              </a:pPr>
              <a:t>18</a:t>
            </a:fld>
            <a:endParaRPr lang="pt-PT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846C66C4-BBA3-459A-9292-D1156A8AC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7602" y="2537548"/>
            <a:ext cx="1113149" cy="1149057"/>
          </a:xfrm>
          <a:prstGeom prst="rect">
            <a:avLst/>
          </a:prstGeom>
        </p:spPr>
      </p:pic>
      <p:pic>
        <p:nvPicPr>
          <p:cNvPr id="15" name="Imagem 14" descr="Uma imagem com texto&#10;&#10;Descrição gerada automaticamente">
            <a:extLst>
              <a:ext uri="{FF2B5EF4-FFF2-40B4-BE49-F238E27FC236}">
                <a16:creationId xmlns:a16="http://schemas.microsoft.com/office/drawing/2014/main" id="{80CECD3C-C8DE-4DEA-A84C-DB4275A58D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836" y="3267282"/>
            <a:ext cx="655949" cy="655949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96966CBB-2E37-49F0-A878-41D44FF71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042" y="4564387"/>
            <a:ext cx="244586" cy="244586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1D17A5CA-634B-47F7-BD9C-CE8978345E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494" y="4389625"/>
            <a:ext cx="562955" cy="13075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08902E86-0360-47FB-8232-A937FA2AA1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473" y="4572929"/>
            <a:ext cx="622660" cy="1158321"/>
          </a:xfrm>
          <a:prstGeom prst="rect">
            <a:avLst/>
          </a:prstGeom>
        </p:spPr>
      </p:pic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B7B46053-3F48-439E-882B-39178F2F105E}"/>
              </a:ext>
            </a:extLst>
          </p:cNvPr>
          <p:cNvSpPr/>
          <p:nvPr/>
        </p:nvSpPr>
        <p:spPr>
          <a:xfrm rot="10800000">
            <a:off x="3001327" y="4997721"/>
            <a:ext cx="2713689" cy="2129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C532C5DB-97C6-4459-B0B8-648461EEA4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8797" y="4572929"/>
            <a:ext cx="1080350" cy="1042348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083B630-99FF-470E-A493-AE3AD4FBC3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0495" y="2737703"/>
            <a:ext cx="606140" cy="584819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CB5D8AA1-4431-4F18-A890-25C815340E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152" y="2070848"/>
            <a:ext cx="584819" cy="584819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B91B74B6-3E6F-4E13-9704-E0A2943154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938" y="3329337"/>
            <a:ext cx="771251" cy="771251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39EAA137-CD1E-4815-B907-6D17342329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853" y="4107403"/>
            <a:ext cx="303419" cy="564444"/>
          </a:xfrm>
          <a:prstGeom prst="rect">
            <a:avLst/>
          </a:prstGeom>
        </p:spPr>
      </p:pic>
      <p:sp>
        <p:nvSpPr>
          <p:cNvPr id="37" name="Seta: Para a Direita 36">
            <a:extLst>
              <a:ext uri="{FF2B5EF4-FFF2-40B4-BE49-F238E27FC236}">
                <a16:creationId xmlns:a16="http://schemas.microsoft.com/office/drawing/2014/main" id="{2C516A8D-86F7-45DA-865A-A9C2D380B6CB}"/>
              </a:ext>
            </a:extLst>
          </p:cNvPr>
          <p:cNvSpPr/>
          <p:nvPr/>
        </p:nvSpPr>
        <p:spPr>
          <a:xfrm>
            <a:off x="8712200" y="2997777"/>
            <a:ext cx="1401669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B7D71375-DA0E-415B-A1D3-59E97B87B39E}"/>
              </a:ext>
            </a:extLst>
          </p:cNvPr>
          <p:cNvSpPr/>
          <p:nvPr/>
        </p:nvSpPr>
        <p:spPr>
          <a:xfrm>
            <a:off x="7519691" y="1786207"/>
            <a:ext cx="1100208" cy="288563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1A355BE3-7E77-4D74-A4AB-06EABC4C2E37}"/>
              </a:ext>
            </a:extLst>
          </p:cNvPr>
          <p:cNvSpPr/>
          <p:nvPr/>
        </p:nvSpPr>
        <p:spPr>
          <a:xfrm>
            <a:off x="7519691" y="1725219"/>
            <a:ext cx="1100208" cy="319699"/>
          </a:xfrm>
          <a:prstGeom prst="roundRect">
            <a:avLst/>
          </a:prstGeom>
          <a:solidFill>
            <a:srgbClr val="556D96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000"/>
              <a:t>Components &amp; interconnectivity</a:t>
            </a:r>
            <a:endParaRPr lang="pt-P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2" name="Bolha de Discurso: Retângulo com Cantos Arredondados 41">
            <a:extLst>
              <a:ext uri="{FF2B5EF4-FFF2-40B4-BE49-F238E27FC236}">
                <a16:creationId xmlns:a16="http://schemas.microsoft.com/office/drawing/2014/main" id="{DC431D02-91DC-40CF-972A-D4D0184FAE84}"/>
              </a:ext>
            </a:extLst>
          </p:cNvPr>
          <p:cNvSpPr/>
          <p:nvPr/>
        </p:nvSpPr>
        <p:spPr>
          <a:xfrm>
            <a:off x="8891360" y="2393824"/>
            <a:ext cx="1100208" cy="515410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>
                <a:solidFill>
                  <a:schemeClr val="tx1"/>
                </a:solidFill>
              </a:rPr>
              <a:t>all the variables are checked, the fridge is passed, and the solution is validated</a:t>
            </a:r>
            <a:endParaRPr lang="pt-PT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58BE6760-F0F0-41D4-B091-0B399504DBF9}"/>
              </a:ext>
            </a:extLst>
          </p:cNvPr>
          <p:cNvSpPr txBox="1"/>
          <p:nvPr/>
        </p:nvSpPr>
        <p:spPr>
          <a:xfrm>
            <a:off x="8032281" y="1539986"/>
            <a:ext cx="12222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PT" sz="1000"/>
          </a:p>
        </p:txBody>
      </p:sp>
      <p:sp>
        <p:nvSpPr>
          <p:cNvPr id="44" name="Bolha de Discurso: Retângulo com Cantos Arredondados 43">
            <a:extLst>
              <a:ext uri="{FF2B5EF4-FFF2-40B4-BE49-F238E27FC236}">
                <a16:creationId xmlns:a16="http://schemas.microsoft.com/office/drawing/2014/main" id="{AF59862D-BAA0-4EB3-9494-280645774EB4}"/>
              </a:ext>
            </a:extLst>
          </p:cNvPr>
          <p:cNvSpPr/>
          <p:nvPr/>
        </p:nvSpPr>
        <p:spPr>
          <a:xfrm>
            <a:off x="3078152" y="4710088"/>
            <a:ext cx="1975183" cy="212931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>
                <a:solidFill>
                  <a:schemeClr val="tx1"/>
                </a:solidFill>
              </a:rPr>
              <a:t>System posting data regularly on Ubidots</a:t>
            </a:r>
            <a:endParaRPr lang="pt-PT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184E7DE8-B8B9-4824-8CDE-5F00F6C74A5B}"/>
              </a:ext>
            </a:extLst>
          </p:cNvPr>
          <p:cNvSpPr txBox="1"/>
          <p:nvPr/>
        </p:nvSpPr>
        <p:spPr>
          <a:xfrm>
            <a:off x="3118127" y="5399400"/>
            <a:ext cx="2500117" cy="64633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/>
              <a:t>Measuring with a calibrated and trusted instrument to make sure the temperature that the sensor in the fridge is sending to Ubidots is right.</a:t>
            </a:r>
            <a:endParaRPr lang="pt-PT" sz="900"/>
          </a:p>
        </p:txBody>
      </p:sp>
      <p:sp>
        <p:nvSpPr>
          <p:cNvPr id="28" name="Google Shape;131;p26">
            <a:extLst>
              <a:ext uri="{FF2B5EF4-FFF2-40B4-BE49-F238E27FC236}">
                <a16:creationId xmlns:a16="http://schemas.microsoft.com/office/drawing/2014/main" id="{96BDBD61-6FB2-445E-BD12-D546853CAC9D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1487039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0EB484-6553-4692-92C2-98AECCF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err="1">
                <a:solidFill>
                  <a:srgbClr val="556D96"/>
                </a:solidFill>
              </a:rPr>
              <a:t>Conclusion</a:t>
            </a:r>
            <a:endParaRPr lang="pt-PT" b="1">
              <a:solidFill>
                <a:srgbClr val="556D96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839D030-2EAC-4A86-8C2C-A884268ED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125" y="2832041"/>
            <a:ext cx="98973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PT" b="1">
                <a:cs typeface="Calibri"/>
              </a:rPr>
              <a:t>Conventional Refrigerator</a:t>
            </a:r>
            <a:r>
              <a:rPr lang="pt-PT" b="1">
                <a:ea typeface="+mn-lt"/>
                <a:cs typeface="+mn-lt"/>
              </a:rPr>
              <a:t> </a:t>
            </a:r>
            <a:r>
              <a:rPr lang="pt-PT" b="1">
                <a:solidFill>
                  <a:srgbClr val="556D96"/>
                </a:solidFill>
                <a:ea typeface="+mn-lt"/>
                <a:cs typeface="+mn-lt"/>
              </a:rPr>
              <a:t>⇨ </a:t>
            </a:r>
            <a:r>
              <a:rPr lang="pt-PT" b="1">
                <a:ea typeface="+mn-lt"/>
                <a:cs typeface="+mn-lt"/>
              </a:rPr>
              <a:t>IoT-enabled Smart Refrigerator </a:t>
            </a:r>
            <a:r>
              <a:rPr lang="pt-PT" b="1">
                <a:solidFill>
                  <a:srgbClr val="556D96"/>
                </a:solidFill>
                <a:ea typeface="+mn-lt"/>
                <a:cs typeface="+mn-lt"/>
              </a:rPr>
              <a:t>✓</a:t>
            </a:r>
            <a:br>
              <a:rPr lang="pt-PT" b="1">
                <a:solidFill>
                  <a:srgbClr val="556D96"/>
                </a:solidFill>
                <a:cs typeface="Calibri"/>
              </a:rPr>
            </a:br>
            <a:r>
              <a:rPr lang="pt-PT">
                <a:cs typeface="Calibri"/>
              </a:rPr>
              <a:t>(without changing production lines)</a:t>
            </a:r>
            <a:endParaRPr lang="pt-PT"/>
          </a:p>
          <a:p>
            <a:pPr marL="0" indent="0" algn="ctr">
              <a:buNone/>
            </a:pPr>
            <a:r>
              <a:rPr lang="pt-PT" b="1">
                <a:cs typeface="Calibri"/>
              </a:rPr>
              <a:t>Affordable and Feasible Solution </a:t>
            </a:r>
            <a:r>
              <a:rPr lang="pt-PT" b="1">
                <a:solidFill>
                  <a:srgbClr val="556D96"/>
                </a:solidFill>
                <a:ea typeface="+mn-lt"/>
                <a:cs typeface="+mn-lt"/>
              </a:rPr>
              <a:t>✓</a:t>
            </a:r>
          </a:p>
          <a:p>
            <a:pPr marL="0" indent="0" algn="ctr">
              <a:buNone/>
            </a:pPr>
            <a:r>
              <a:rPr lang="pt-PT" b="1">
                <a:solidFill>
                  <a:srgbClr val="000000"/>
                </a:solidFill>
                <a:cs typeface="Calibri"/>
              </a:rPr>
              <a:t>Adequate Lead-time </a:t>
            </a:r>
            <a:r>
              <a:rPr lang="pt-PT" b="1">
                <a:solidFill>
                  <a:srgbClr val="556D96"/>
                </a:solidFill>
                <a:ea typeface="+mn-lt"/>
                <a:cs typeface="+mn-lt"/>
              </a:rPr>
              <a:t>✓</a:t>
            </a:r>
          </a:p>
          <a:p>
            <a:pPr marL="0" indent="0" algn="ctr">
              <a:buNone/>
            </a:pPr>
            <a:endParaRPr lang="pt-PT" b="1">
              <a:solidFill>
                <a:srgbClr val="556D96"/>
              </a:solidFill>
              <a:ea typeface="+mn-lt"/>
              <a:cs typeface="+mn-lt"/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A2EFBBB-3DE4-460F-9864-FAC5583F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4D77699-9456-4877-8A45-8CC612647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36ABE-0489-4535-B5C3-E02F9D75416E}" type="slidenum">
              <a:rPr lang="en-US" smtClean="0"/>
              <a:t>19</a:t>
            </a:fld>
            <a:endParaRPr lang="en-US"/>
          </a:p>
        </p:txBody>
      </p:sp>
      <p:sp>
        <p:nvSpPr>
          <p:cNvPr id="7" name="Google Shape;131;p26">
            <a:extLst>
              <a:ext uri="{FF2B5EF4-FFF2-40B4-BE49-F238E27FC236}">
                <a16:creationId xmlns:a16="http://schemas.microsoft.com/office/drawing/2014/main" id="{1BF03549-FA01-418D-A708-B02FA4B05F38}"/>
              </a:ext>
            </a:extLst>
          </p:cNvPr>
          <p:cNvSpPr/>
          <p:nvPr/>
        </p:nvSpPr>
        <p:spPr>
          <a:xfrm rot="16200000" flipH="1">
            <a:off x="-388592" y="890584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410939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sz="1300"/>
              <a:t>IoT concept introduction and characteristics. Study goals</a:t>
            </a:r>
            <a:endParaRPr lang="en" sz="1300">
              <a:cs typeface="Calibri"/>
            </a:endParaRPr>
          </a:p>
        </p:txBody>
      </p:sp>
      <p:sp>
        <p:nvSpPr>
          <p:cNvPr id="146" name="Google Shape;146;p28"/>
          <p:cNvSpPr/>
          <p:nvPr/>
        </p:nvSpPr>
        <p:spPr>
          <a:xfrm rot="-5400000" flipH="1">
            <a:off x="-1277133" y="1277200"/>
            <a:ext cx="6854400" cy="43000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50" name="Google Shape;150;p2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>
              <a:buSzPts val="1100"/>
            </a:pPr>
            <a:endParaRPr/>
          </a:p>
          <a:p>
            <a:r>
              <a:rPr lang="en" b="1">
                <a:cs typeface="Calibri Light"/>
              </a:rPr>
              <a:t>CONTEXTUALIZATION</a:t>
            </a:r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>
                <a:solidFill>
                  <a:schemeClr val="lt1"/>
                </a:solidFill>
              </a:rPr>
              <a:t>01</a:t>
            </a:r>
            <a:endParaRPr lang="pt-PT" b="1">
              <a:solidFill>
                <a:schemeClr val="lt1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ctrTitle" idx="3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b="1"/>
              <a:t>RELATED WORK</a:t>
            </a:r>
            <a:endParaRPr b="1"/>
          </a:p>
        </p:txBody>
      </p:sp>
      <p:sp>
        <p:nvSpPr>
          <p:cNvPr id="154" name="Google Shape;154;p2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1300">
                <a:ea typeface="+mn-lt"/>
                <a:cs typeface="+mn-lt"/>
              </a:rPr>
              <a:t>Some IoT proposals with applications in different areas</a:t>
            </a:r>
            <a:endParaRPr lang="pt-PT"/>
          </a:p>
        </p:txBody>
      </p:sp>
      <p:sp>
        <p:nvSpPr>
          <p:cNvPr id="155" name="Google Shape;155;p28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>
                <a:solidFill>
                  <a:schemeClr val="lt1"/>
                </a:solidFill>
              </a:rPr>
              <a:t>02</a:t>
            </a:r>
            <a:endParaRPr lang="pt-PT" b="1">
              <a:solidFill>
                <a:schemeClr val="lt1"/>
              </a:solidFill>
            </a:endParaRPr>
          </a:p>
        </p:txBody>
      </p:sp>
      <p:sp>
        <p:nvSpPr>
          <p:cNvPr id="148" name="Google Shape;148;p28"/>
          <p:cNvSpPr txBox="1">
            <a:spLocks noGrp="1"/>
          </p:cNvSpPr>
          <p:nvPr>
            <p:ph type="ctrTitle" idx="6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b="1"/>
              <a:t>CASE STUDY</a:t>
            </a:r>
            <a:endParaRPr b="1"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7"/>
          </p:nvPr>
        </p:nvSpPr>
        <p:spPr>
          <a:xfrm>
            <a:off x="4570662" y="3300263"/>
            <a:ext cx="3006055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1300"/>
              <a:t>How IoT, Cloud, Edge computing, and big data could transform a conventional refrigerator into a smart product.</a:t>
            </a:r>
          </a:p>
        </p:txBody>
      </p:sp>
      <p:sp>
        <p:nvSpPr>
          <p:cNvPr id="149" name="Google Shape;149;p28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>
                <a:solidFill>
                  <a:schemeClr val="lt1"/>
                </a:solidFill>
              </a:rPr>
              <a:t>03</a:t>
            </a:r>
            <a:endParaRPr lang="pt-PT" b="1">
              <a:solidFill>
                <a:schemeClr val="lt1"/>
              </a:solidFill>
            </a:endParaRPr>
          </a:p>
        </p:txBody>
      </p:sp>
      <p:sp>
        <p:nvSpPr>
          <p:cNvPr id="145" name="Google Shape;145;p28"/>
          <p:cNvSpPr txBox="1">
            <a:spLocks noGrp="1"/>
          </p:cNvSpPr>
          <p:nvPr>
            <p:ph type="ctrTitle" idx="9"/>
          </p:nvPr>
        </p:nvSpPr>
        <p:spPr>
          <a:xfrm rot="5400000">
            <a:off x="8897159" y="2195027"/>
            <a:ext cx="3884400" cy="65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/>
              <a:t>TABLE OF CONTENTS</a:t>
            </a:r>
            <a:endParaRPr lang="pt-PT" sz="3200" b="1">
              <a:cs typeface="Calibri Light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ctrTitle" idx="13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pt-PT" b="1"/>
              <a:t>CHALLENGES AND SUGGESTIONS</a:t>
            </a:r>
            <a:endParaRPr b="1"/>
          </a:p>
        </p:txBody>
      </p:sp>
      <p:sp>
        <p:nvSpPr>
          <p:cNvPr id="157" name="Google Shape;157;p28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/>
              <a:t>Some challenges and suggestions for future work.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>
                <a:solidFill>
                  <a:schemeClr val="lt1"/>
                </a:solidFill>
              </a:rPr>
              <a:t>04</a:t>
            </a:r>
            <a:endParaRPr lang="pt-PT" b="1">
              <a:solidFill>
                <a:schemeClr val="lt1"/>
              </a:solidFill>
            </a:endParaRPr>
          </a:p>
        </p:txBody>
      </p:sp>
      <p:sp>
        <p:nvSpPr>
          <p:cNvPr id="159" name="Google Shape;159;p28"/>
          <p:cNvSpPr txBox="1">
            <a:spLocks noGrp="1"/>
          </p:cNvSpPr>
          <p:nvPr>
            <p:ph type="ctrTitle" idx="16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b="1"/>
              <a:t>CONCLUSION</a:t>
            </a:r>
            <a:endParaRPr b="1"/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17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/>
              <a:t>Overall conclusions about the case study.</a:t>
            </a:r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title" idx="18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>
                <a:solidFill>
                  <a:schemeClr val="lt1"/>
                </a:solidFill>
              </a:rPr>
              <a:t>05</a:t>
            </a:r>
            <a:endParaRPr lang="pt-PT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FAC64-5452-47F7-818E-328EE6CE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Contextualization</a:t>
            </a:r>
            <a:endParaRPr lang="pt-PT" b="1">
              <a:cs typeface="Calibri Light"/>
            </a:endParaRPr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ACE9DBF1-9455-41F3-8400-17747E96F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85179" y="2223434"/>
            <a:ext cx="4163479" cy="3041877"/>
          </a:xfrm>
        </p:spPr>
      </p:pic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8428A031-C037-4F64-AA29-3E51C6DAB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BC73638C-CB55-4367-87D5-F685C9794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3</a:t>
            </a:fld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2FF52C-A2A5-4980-AF8F-4CE7B57CD3D7}"/>
              </a:ext>
            </a:extLst>
          </p:cNvPr>
          <p:cNvSpPr txBox="1"/>
          <p:nvPr/>
        </p:nvSpPr>
        <p:spPr>
          <a:xfrm>
            <a:off x="843516" y="1384005"/>
            <a:ext cx="5738037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i="1" err="1"/>
              <a:t>IoT</a:t>
            </a:r>
            <a:r>
              <a:rPr lang="pt-PT" b="1" i="1"/>
              <a:t> – "Internet </a:t>
            </a:r>
            <a:r>
              <a:rPr lang="pt-PT" b="1" i="1" err="1"/>
              <a:t>of</a:t>
            </a:r>
            <a:r>
              <a:rPr lang="pt-PT" b="1" i="1"/>
              <a:t> </a:t>
            </a:r>
            <a:r>
              <a:rPr lang="pt-PT" b="1" i="1" err="1"/>
              <a:t>Things</a:t>
            </a:r>
            <a:r>
              <a:rPr lang="pt-PT" b="1" i="1"/>
              <a:t>"</a:t>
            </a:r>
            <a:br>
              <a:rPr lang="pt-PT" b="1" i="1"/>
            </a:br>
            <a:endParaRPr lang="pt-PT" b="1" i="1"/>
          </a:p>
          <a:p>
            <a:r>
              <a:rPr lang="pt-PT" b="1" err="1"/>
              <a:t>IoT</a:t>
            </a:r>
            <a:r>
              <a:rPr lang="pt-PT" b="1"/>
              <a:t> </a:t>
            </a:r>
            <a:r>
              <a:rPr lang="pt-PT" b="1" err="1"/>
              <a:t>characteristics</a:t>
            </a:r>
            <a:r>
              <a:rPr lang="pt-PT" b="1"/>
              <a:t>:</a:t>
            </a:r>
            <a:endParaRPr lang="pt-PT" b="1" i="1"/>
          </a:p>
          <a:p>
            <a:pPr marL="285750" indent="-285750">
              <a:buChar char="•"/>
            </a:pPr>
            <a:r>
              <a:rPr lang="pt-PT" err="1"/>
              <a:t>Heterogeneity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Enormous</a:t>
            </a:r>
            <a:r>
              <a:rPr lang="pt-PT"/>
              <a:t> </a:t>
            </a:r>
            <a:r>
              <a:rPr lang="pt-PT" err="1"/>
              <a:t>Scale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Sensing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Personalization</a:t>
            </a:r>
            <a:endParaRPr lang="pt-PT"/>
          </a:p>
          <a:p>
            <a:endParaRPr lang="pt-PT"/>
          </a:p>
          <a:p>
            <a:r>
              <a:rPr lang="pt-PT" b="1" err="1"/>
              <a:t>Potential</a:t>
            </a:r>
            <a:r>
              <a:rPr lang="pt-PT" b="1"/>
              <a:t> </a:t>
            </a:r>
            <a:r>
              <a:rPr lang="pt-PT" b="1" err="1"/>
              <a:t>of</a:t>
            </a:r>
            <a:r>
              <a:rPr lang="pt-PT" b="1"/>
              <a:t> </a:t>
            </a:r>
            <a:r>
              <a:rPr lang="pt-PT" b="1" err="1"/>
              <a:t>IoT</a:t>
            </a:r>
            <a:r>
              <a:rPr lang="pt-PT" b="1"/>
              <a:t>:</a:t>
            </a:r>
          </a:p>
          <a:p>
            <a:pPr marL="285750" indent="-285750">
              <a:buChar char="•"/>
            </a:pPr>
            <a:r>
              <a:rPr lang="pt-PT" err="1"/>
              <a:t>Reducing</a:t>
            </a:r>
            <a:r>
              <a:rPr lang="pt-PT"/>
              <a:t> </a:t>
            </a:r>
            <a:r>
              <a:rPr lang="pt-PT" err="1"/>
              <a:t>Costs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Improving</a:t>
            </a:r>
            <a:r>
              <a:rPr lang="pt-PT"/>
              <a:t> </a:t>
            </a:r>
            <a:r>
              <a:rPr lang="pt-PT" err="1"/>
              <a:t>Energy</a:t>
            </a:r>
            <a:r>
              <a:rPr lang="pt-PT"/>
              <a:t> </a:t>
            </a:r>
            <a:r>
              <a:rPr lang="pt-PT" err="1"/>
              <a:t>Efficiency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Quality</a:t>
            </a:r>
            <a:endParaRPr lang="pt-PT"/>
          </a:p>
          <a:p>
            <a:pPr marL="285750" indent="-285750">
              <a:buFont typeface="Arial,Sans-Serif"/>
              <a:buChar char="•"/>
            </a:pPr>
            <a:r>
              <a:rPr lang="pt-PT"/>
              <a:t>Real-time data </a:t>
            </a:r>
            <a:r>
              <a:rPr lang="pt-PT" err="1"/>
              <a:t>collection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pt-PT" err="1"/>
              <a:t>Reduce</a:t>
            </a:r>
            <a:r>
              <a:rPr lang="pt-PT"/>
              <a:t> </a:t>
            </a:r>
            <a:r>
              <a:rPr lang="pt-PT" err="1"/>
              <a:t>Defects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Customer</a:t>
            </a:r>
            <a:r>
              <a:rPr lang="pt-PT"/>
              <a:t> </a:t>
            </a:r>
            <a:r>
              <a:rPr lang="pt-PT" err="1"/>
              <a:t>Satisfaction</a:t>
            </a:r>
            <a:endParaRPr lang="pt-PT"/>
          </a:p>
          <a:p>
            <a:pPr marL="285750" indent="-285750">
              <a:buChar char="•"/>
            </a:pPr>
            <a:r>
              <a:rPr lang="pt-PT" err="1"/>
              <a:t>Advanced</a:t>
            </a:r>
            <a:r>
              <a:rPr lang="pt-PT"/>
              <a:t> </a:t>
            </a:r>
            <a:r>
              <a:rPr lang="pt-PT" err="1"/>
              <a:t>Big</a:t>
            </a:r>
            <a:r>
              <a:rPr lang="pt-PT"/>
              <a:t> Data </a:t>
            </a:r>
            <a:r>
              <a:rPr lang="pt-PT" err="1"/>
              <a:t>Analytics</a:t>
            </a:r>
            <a:endParaRPr lang="pt-PT"/>
          </a:p>
          <a:p>
            <a:endParaRPr lang="pt-PT"/>
          </a:p>
          <a:p>
            <a:pPr marL="285750" indent="-285750">
              <a:buChar char="•"/>
            </a:pPr>
            <a:endParaRPr lang="pt-PT" b="1"/>
          </a:p>
          <a:p>
            <a:r>
              <a:rPr lang="pt-PT"/>
              <a:t>⇈</a:t>
            </a:r>
            <a:r>
              <a:rPr lang="pt-PT" b="1" err="1"/>
              <a:t>Smart</a:t>
            </a:r>
            <a:r>
              <a:rPr lang="pt-PT" b="1"/>
              <a:t> </a:t>
            </a:r>
            <a:r>
              <a:rPr lang="pt-PT" b="1" err="1"/>
              <a:t>Homes</a:t>
            </a:r>
            <a:r>
              <a:rPr lang="pt-PT" b="1"/>
              <a:t> </a:t>
            </a:r>
            <a:r>
              <a:rPr lang="pt-PT" b="1" err="1"/>
              <a:t>and</a:t>
            </a:r>
            <a:r>
              <a:rPr lang="pt-PT" b="1"/>
              <a:t> </a:t>
            </a:r>
            <a:r>
              <a:rPr lang="pt-PT" b="1" err="1"/>
              <a:t>Smart</a:t>
            </a:r>
            <a:r>
              <a:rPr lang="pt-PT" b="1"/>
              <a:t> </a:t>
            </a:r>
            <a:r>
              <a:rPr lang="pt-PT" b="1" err="1"/>
              <a:t>Building</a:t>
            </a:r>
            <a:r>
              <a:rPr lang="pt-PT" b="1"/>
              <a:t> </a:t>
            </a:r>
            <a:r>
              <a:rPr lang="pt-PT" b="1" err="1"/>
              <a:t>Systems</a:t>
            </a:r>
            <a:r>
              <a:rPr lang="pt-PT" b="1"/>
              <a:t> </a:t>
            </a:r>
            <a:r>
              <a:rPr lang="pt-PT"/>
              <a:t>⇨</a:t>
            </a:r>
            <a:r>
              <a:rPr lang="pt-PT" b="1"/>
              <a:t> </a:t>
            </a:r>
            <a:r>
              <a:rPr lang="pt-PT" b="1" err="1"/>
              <a:t>Smart</a:t>
            </a:r>
            <a:r>
              <a:rPr lang="pt-PT" b="1"/>
              <a:t> </a:t>
            </a:r>
            <a:r>
              <a:rPr lang="pt-PT" b="1" err="1"/>
              <a:t>Cities</a:t>
            </a:r>
            <a:endParaRPr lang="pt-PT" b="1"/>
          </a:p>
          <a:p>
            <a:pPr marL="285750" indent="-285750">
              <a:buChar char="•"/>
            </a:pPr>
            <a:endParaRPr lang="pt-PT"/>
          </a:p>
        </p:txBody>
      </p:sp>
      <p:sp>
        <p:nvSpPr>
          <p:cNvPr id="5" name="Google Shape;131;p26">
            <a:extLst>
              <a:ext uri="{FF2B5EF4-FFF2-40B4-BE49-F238E27FC236}">
                <a16:creationId xmlns:a16="http://schemas.microsoft.com/office/drawing/2014/main" id="{EBE0E4BC-CEFD-4E06-8694-EF2A8B5B3895}"/>
              </a:ext>
            </a:extLst>
          </p:cNvPr>
          <p:cNvSpPr/>
          <p:nvPr/>
        </p:nvSpPr>
        <p:spPr>
          <a:xfrm rot="16200000" flipH="1">
            <a:off x="-388592" y="843259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177877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CE328-178A-455F-B581-B9AFF6B89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527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pt-PT" sz="4900" b="1" err="1">
                <a:ea typeface="+mj-lt"/>
                <a:cs typeface="+mj-lt"/>
              </a:rPr>
              <a:t>Goal</a:t>
            </a:r>
            <a:r>
              <a:rPr lang="pt-PT" sz="4900" b="1">
                <a:ea typeface="+mj-lt"/>
                <a:cs typeface="+mj-lt"/>
              </a:rPr>
              <a:t> </a:t>
            </a:r>
            <a:r>
              <a:rPr lang="pt-PT">
                <a:ea typeface="+mj-lt"/>
                <a:cs typeface="+mj-lt"/>
              </a:rPr>
              <a:t>⇨</a:t>
            </a:r>
            <a:r>
              <a:rPr lang="pt-PT" b="1">
                <a:ea typeface="+mj-lt"/>
                <a:cs typeface="+mj-lt"/>
              </a:rPr>
              <a:t> </a:t>
            </a:r>
            <a:r>
              <a:rPr lang="pt-PT" sz="3100" b="1" err="1">
                <a:ea typeface="+mj-lt"/>
                <a:cs typeface="+mj-lt"/>
              </a:rPr>
              <a:t>Fulfil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the</a:t>
            </a:r>
            <a:r>
              <a:rPr lang="pt-PT" sz="3100" b="1">
                <a:ea typeface="+mj-lt"/>
                <a:cs typeface="+mj-lt"/>
              </a:rPr>
              <a:t> gap </a:t>
            </a:r>
            <a:r>
              <a:rPr lang="pt-PT" sz="3100" b="1" err="1">
                <a:ea typeface="+mj-lt"/>
                <a:cs typeface="+mj-lt"/>
              </a:rPr>
              <a:t>by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transforming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conventional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home</a:t>
            </a:r>
            <a:r>
              <a:rPr lang="pt-PT" sz="3100" b="1">
                <a:ea typeface="+mj-lt"/>
                <a:cs typeface="+mj-lt"/>
              </a:rPr>
              <a:t> </a:t>
            </a:r>
            <a:r>
              <a:rPr lang="pt-PT" sz="3100" b="1" err="1">
                <a:ea typeface="+mj-lt"/>
                <a:cs typeface="+mj-lt"/>
              </a:rPr>
              <a:t>appliances</a:t>
            </a:r>
            <a:r>
              <a:rPr lang="pt-PT" sz="3100" b="1">
                <a:ea typeface="+mj-lt"/>
                <a:cs typeface="+mj-lt"/>
              </a:rPr>
              <a:t> to </a:t>
            </a:r>
            <a:r>
              <a:rPr lang="pt-PT" sz="3100" b="1" err="1">
                <a:ea typeface="+mj-lt"/>
                <a:cs typeface="+mj-lt"/>
              </a:rPr>
              <a:t>IoT-enabled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smart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systems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with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the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ability</a:t>
            </a:r>
            <a:r>
              <a:rPr lang="pt-PT" sz="3100" b="1">
                <a:ea typeface="+mj-lt"/>
                <a:cs typeface="+mj-lt"/>
              </a:rPr>
              <a:t> to </a:t>
            </a:r>
            <a:r>
              <a:rPr lang="pt-PT" sz="3100" b="1" err="1">
                <a:ea typeface="+mj-lt"/>
                <a:cs typeface="+mj-lt"/>
              </a:rPr>
              <a:t>integrate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into</a:t>
            </a:r>
            <a:r>
              <a:rPr lang="pt-PT" sz="3100" b="1">
                <a:ea typeface="+mj-lt"/>
                <a:cs typeface="+mj-lt"/>
              </a:rPr>
              <a:t> a </a:t>
            </a:r>
            <a:r>
              <a:rPr lang="pt-PT" sz="3100" b="1" err="1">
                <a:ea typeface="+mj-lt"/>
                <a:cs typeface="+mj-lt"/>
              </a:rPr>
              <a:t>smart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home</a:t>
            </a:r>
            <a:r>
              <a:rPr lang="pt-PT" sz="3100" b="1">
                <a:ea typeface="+mj-lt"/>
                <a:cs typeface="+mj-lt"/>
              </a:rPr>
              <a:t> </a:t>
            </a:r>
            <a:r>
              <a:rPr lang="pt-PT" sz="3100" b="1" err="1">
                <a:ea typeface="+mj-lt"/>
                <a:cs typeface="+mj-lt"/>
              </a:rPr>
              <a:t>system</a:t>
            </a:r>
            <a:endParaRPr lang="pt-PT" sz="3100">
              <a:cs typeface="Calibri Light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E2F7E9-C2AF-45D4-931F-A1E5F366F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693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pt-PT"/>
          </a:p>
          <a:p>
            <a:pPr marL="0" indent="0" algn="ctr">
              <a:buNone/>
            </a:pPr>
            <a:r>
              <a:rPr lang="pt-PT" sz="2000" err="1">
                <a:cs typeface="Calibri"/>
              </a:rPr>
              <a:t>IoT</a:t>
            </a:r>
            <a:r>
              <a:rPr lang="pt-PT" sz="2000">
                <a:cs typeface="Calibri"/>
              </a:rPr>
              <a:t> </a:t>
            </a:r>
            <a:r>
              <a:rPr lang="pt-PT" sz="2000" err="1">
                <a:cs typeface="Calibri"/>
              </a:rPr>
              <a:t>enables</a:t>
            </a:r>
            <a:r>
              <a:rPr lang="pt-PT" sz="2000">
                <a:cs typeface="Calibri"/>
              </a:rPr>
              <a:t> </a:t>
            </a:r>
            <a:r>
              <a:rPr lang="pt-PT" sz="2000" err="1">
                <a:cs typeface="Calibri"/>
              </a:rPr>
              <a:t>transforming</a:t>
            </a:r>
            <a:r>
              <a:rPr lang="pt-PT" sz="2000">
                <a:cs typeface="Calibri"/>
              </a:rPr>
              <a:t> </a:t>
            </a:r>
            <a:r>
              <a:rPr lang="pt-PT" sz="2000" b="1">
                <a:cs typeface="Calibri"/>
              </a:rPr>
              <a:t>Data</a:t>
            </a:r>
            <a:r>
              <a:rPr lang="pt-PT" sz="2000">
                <a:cs typeface="Calibri"/>
              </a:rPr>
              <a:t> to </a:t>
            </a:r>
            <a:r>
              <a:rPr lang="pt-PT" sz="2000" b="1" err="1">
                <a:cs typeface="Calibri"/>
              </a:rPr>
              <a:t>Information</a:t>
            </a:r>
            <a:r>
              <a:rPr lang="pt-PT" sz="2000">
                <a:cs typeface="Calibri"/>
              </a:rPr>
              <a:t>, </a:t>
            </a:r>
            <a:r>
              <a:rPr lang="pt-PT" sz="2000" b="1" err="1">
                <a:cs typeface="Calibri"/>
              </a:rPr>
              <a:t>Knowledge</a:t>
            </a:r>
            <a:r>
              <a:rPr lang="pt-PT" sz="2000" b="1">
                <a:cs typeface="Calibri"/>
              </a:rPr>
              <a:t> </a:t>
            </a:r>
            <a:r>
              <a:rPr lang="pt-PT" sz="2000" err="1">
                <a:cs typeface="Calibri"/>
              </a:rPr>
              <a:t>and</a:t>
            </a:r>
            <a:r>
              <a:rPr lang="pt-PT" sz="2000">
                <a:cs typeface="Calibri"/>
              </a:rPr>
              <a:t> </a:t>
            </a:r>
            <a:r>
              <a:rPr lang="pt-PT" sz="2000" b="1" err="1">
                <a:cs typeface="Calibri"/>
              </a:rPr>
              <a:t>Wisdom</a:t>
            </a:r>
            <a:r>
              <a:rPr lang="pt-PT" sz="2000" b="1">
                <a:cs typeface="Calibri"/>
              </a:rPr>
              <a:t> (DIKW) </a:t>
            </a:r>
            <a:r>
              <a:rPr lang="pt-PT" sz="2000">
                <a:cs typeface="Calibri"/>
              </a:rPr>
              <a:t>in a </a:t>
            </a:r>
            <a:r>
              <a:rPr lang="pt-PT" sz="2000" err="1">
                <a:cs typeface="Calibri"/>
              </a:rPr>
              <a:t>smart</a:t>
            </a:r>
            <a:r>
              <a:rPr lang="pt-PT" sz="2000">
                <a:cs typeface="Calibri"/>
              </a:rPr>
              <a:t> </a:t>
            </a:r>
            <a:r>
              <a:rPr lang="pt-PT" sz="2000" err="1">
                <a:cs typeface="Calibri"/>
              </a:rPr>
              <a:t>environment</a:t>
            </a:r>
            <a:r>
              <a:rPr lang="pt-PT" sz="2000">
                <a:cs typeface="Calibri"/>
              </a:rPr>
              <a:t>.</a:t>
            </a:r>
          </a:p>
        </p:txBody>
      </p:sp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9BF8FB5E-A35F-47CB-AE42-19C0353A6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9F57B25F-A845-49B6-BE79-E47359AF2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4</a:t>
            </a:fld>
            <a:endParaRPr lang="pt-PT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670B0C98-A7BA-4E7D-8214-D7374D679B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556D9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812324" y="4011295"/>
            <a:ext cx="2577123" cy="2020179"/>
          </a:xfrm>
          <a:prstGeom prst="rect">
            <a:avLst/>
          </a:prstGeom>
        </p:spPr>
      </p:pic>
      <p:sp>
        <p:nvSpPr>
          <p:cNvPr id="6" name="Google Shape;131;p26">
            <a:extLst>
              <a:ext uri="{FF2B5EF4-FFF2-40B4-BE49-F238E27FC236}">
                <a16:creationId xmlns:a16="http://schemas.microsoft.com/office/drawing/2014/main" id="{7AF401B5-633A-400F-A2FE-668E1C3C99AC}"/>
              </a:ext>
            </a:extLst>
          </p:cNvPr>
          <p:cNvSpPr/>
          <p:nvPr/>
        </p:nvSpPr>
        <p:spPr>
          <a:xfrm rot="16200000" flipH="1">
            <a:off x="-388592" y="1517337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  <p:sp>
        <p:nvSpPr>
          <p:cNvPr id="12" name="Google Shape;131;p26">
            <a:extLst>
              <a:ext uri="{FF2B5EF4-FFF2-40B4-BE49-F238E27FC236}">
                <a16:creationId xmlns:a16="http://schemas.microsoft.com/office/drawing/2014/main" id="{3D88D884-E825-47B3-B3DF-56D7845EA40A}"/>
              </a:ext>
            </a:extLst>
          </p:cNvPr>
          <p:cNvSpPr/>
          <p:nvPr/>
        </p:nvSpPr>
        <p:spPr>
          <a:xfrm rot="16200000" flipH="1">
            <a:off x="11514041" y="1517336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19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8">
            <a:extLst>
              <a:ext uri="{FF2B5EF4-FFF2-40B4-BE49-F238E27FC236}">
                <a16:creationId xmlns:a16="http://schemas.microsoft.com/office/drawing/2014/main" id="{96EF835D-36DB-4E29-9317-4A9CF51AC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1322" y="4627050"/>
            <a:ext cx="750278" cy="778901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460C2C0-01DD-4C69-8F5C-928368101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549"/>
            <a:ext cx="10525369" cy="604141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endParaRPr lang="pt-PT" b="1">
              <a:cs typeface="Calibri"/>
            </a:endParaRPr>
          </a:p>
          <a:p>
            <a:endParaRPr lang="pt-PT" b="1">
              <a:cs typeface="Calibri"/>
            </a:endParaRPr>
          </a:p>
          <a:p>
            <a:endParaRPr lang="pt-PT" b="1">
              <a:cs typeface="Calibri"/>
            </a:endParaRPr>
          </a:p>
          <a:p>
            <a:pPr marL="0" indent="0">
              <a:buNone/>
            </a:pPr>
            <a:endParaRPr lang="pt-PT" b="1">
              <a:cs typeface="Calibri"/>
            </a:endParaRPr>
          </a:p>
          <a:p>
            <a:pPr lvl="1"/>
            <a:endParaRPr lang="pt-PT">
              <a:cs typeface="Calibri"/>
            </a:endParaRPr>
          </a:p>
          <a:p>
            <a:endParaRPr lang="pt-PT" b="1">
              <a:cs typeface="Calibri"/>
            </a:endParaRPr>
          </a:p>
          <a:p>
            <a:endParaRPr lang="pt-PT" b="1">
              <a:cs typeface="Calibri"/>
            </a:endParaRPr>
          </a:p>
          <a:p>
            <a:endParaRPr lang="pt-PT" b="1">
              <a:cs typeface="Calibri"/>
            </a:endParaRPr>
          </a:p>
          <a:p>
            <a:r>
              <a:rPr lang="pt-PT" b="1">
                <a:cs typeface="Calibri"/>
              </a:rPr>
              <a:t>Different Wireless Technologies:</a:t>
            </a:r>
            <a:endParaRPr lang="pt-PT">
              <a:cs typeface="Calibri"/>
            </a:endParaRPr>
          </a:p>
          <a:p>
            <a:pPr lvl="1"/>
            <a:r>
              <a:rPr lang="pt-PT">
                <a:cs typeface="Calibri"/>
              </a:rPr>
              <a:t>WiFi</a:t>
            </a:r>
          </a:p>
          <a:p>
            <a:pPr lvl="1"/>
            <a:r>
              <a:rPr lang="pt-PT">
                <a:cs typeface="Calibri"/>
              </a:rPr>
              <a:t>RFID</a:t>
            </a:r>
          </a:p>
          <a:p>
            <a:pPr lvl="1"/>
            <a:r>
              <a:rPr lang="pt-PT">
                <a:cs typeface="Calibri"/>
              </a:rPr>
              <a:t>Bluetooth</a:t>
            </a:r>
          </a:p>
          <a:p>
            <a:pPr lvl="1"/>
            <a:r>
              <a:rPr lang="pt-PT">
                <a:cs typeface="Calibri"/>
              </a:rPr>
              <a:t>ZigBee</a:t>
            </a:r>
          </a:p>
          <a:p>
            <a:pPr lvl="1"/>
            <a:r>
              <a:rPr lang="pt-PT">
                <a:cs typeface="Calibri"/>
              </a:rPr>
              <a:t>IPV6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A7949E7F-DA2A-41AC-8010-3063582F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926848B-D11E-4C3C-8CCA-7B1E859D9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5</a:t>
            </a:fld>
            <a:endParaRPr lang="pt-PT"/>
          </a:p>
        </p:txBody>
      </p:sp>
      <p:pic>
        <p:nvPicPr>
          <p:cNvPr id="6" name="Imagem 6">
            <a:extLst>
              <a:ext uri="{FF2B5EF4-FFF2-40B4-BE49-F238E27FC236}">
                <a16:creationId xmlns:a16="http://schemas.microsoft.com/office/drawing/2014/main" id="{58E39A65-60A6-43B2-86F0-E142BD9B4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9721" y="5396524"/>
            <a:ext cx="509329" cy="763954"/>
          </a:xfrm>
          <a:prstGeom prst="rect">
            <a:avLst/>
          </a:prstGeom>
        </p:spPr>
      </p:pic>
      <p:pic>
        <p:nvPicPr>
          <p:cNvPr id="7" name="Imagem 7">
            <a:extLst>
              <a:ext uri="{FF2B5EF4-FFF2-40B4-BE49-F238E27FC236}">
                <a16:creationId xmlns:a16="http://schemas.microsoft.com/office/drawing/2014/main" id="{FFC8A058-E68B-4E79-B71B-916F0E101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0168" y="3952630"/>
            <a:ext cx="828432" cy="838201"/>
          </a:xfrm>
          <a:prstGeom prst="rect">
            <a:avLst/>
          </a:prstGeom>
        </p:spPr>
      </p:pic>
      <p:pic>
        <p:nvPicPr>
          <p:cNvPr id="9" name="Imagem 9" descr="Uma imagem com texto, símbolo&#10;&#10;Descrição gerada automaticamente">
            <a:extLst>
              <a:ext uri="{FF2B5EF4-FFF2-40B4-BE49-F238E27FC236}">
                <a16:creationId xmlns:a16="http://schemas.microsoft.com/office/drawing/2014/main" id="{C8D99580-E1F0-4521-A4B7-542B4711F2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6013" y="4636477"/>
            <a:ext cx="760048" cy="769816"/>
          </a:xfrm>
          <a:prstGeom prst="rect">
            <a:avLst/>
          </a:prstGeom>
        </p:spPr>
      </p:pic>
      <p:pic>
        <p:nvPicPr>
          <p:cNvPr id="15" name="Imagem 15" descr="Uma imagem com texto&#10;&#10;Descrição gerada automaticamente">
            <a:extLst>
              <a:ext uri="{FF2B5EF4-FFF2-40B4-BE49-F238E27FC236}">
                <a16:creationId xmlns:a16="http://schemas.microsoft.com/office/drawing/2014/main" id="{18F23C6E-39D8-4ACB-8B9C-248C32290C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01" r="5182" b="-495"/>
          <a:stretch/>
        </p:blipFill>
        <p:spPr>
          <a:xfrm>
            <a:off x="1666631" y="727488"/>
            <a:ext cx="3469286" cy="26481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Marcador de Posição de Conteúdo 2">
            <a:extLst>
              <a:ext uri="{FF2B5EF4-FFF2-40B4-BE49-F238E27FC236}">
                <a16:creationId xmlns:a16="http://schemas.microsoft.com/office/drawing/2014/main" id="{1A780A62-2586-4739-A81E-C5169AB2AF2D}"/>
              </a:ext>
            </a:extLst>
          </p:cNvPr>
          <p:cNvSpPr txBox="1">
            <a:spLocks/>
          </p:cNvSpPr>
          <p:nvPr/>
        </p:nvSpPr>
        <p:spPr>
          <a:xfrm>
            <a:off x="6519984" y="473564"/>
            <a:ext cx="5005754" cy="28566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endParaRPr lang="pt-PT" b="1"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pt-PT" b="1">
                <a:ea typeface="+mn-lt"/>
                <a:cs typeface="+mn-lt"/>
              </a:rPr>
              <a:t>Different Applications:</a:t>
            </a:r>
            <a:r>
              <a:rPr lang="pt-PT">
                <a:ea typeface="+mn-lt"/>
                <a:cs typeface="+mn-lt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pt-PT" sz="2800">
                <a:ea typeface="+mn-lt"/>
                <a:cs typeface="+mn-lt"/>
              </a:rPr>
              <a:t>Road-intersection</a:t>
            </a:r>
            <a:r>
              <a:rPr lang="en-US" sz="2800">
                <a:ea typeface="+mn-lt"/>
                <a:cs typeface="+mn-lt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pt-PT" sz="2800">
                <a:ea typeface="+mn-lt"/>
                <a:cs typeface="+mn-lt"/>
              </a:rPr>
              <a:t>Traffic-flow</a:t>
            </a:r>
            <a:r>
              <a:rPr lang="en-US" sz="2800">
                <a:ea typeface="+mn-lt"/>
                <a:cs typeface="+mn-lt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pt-PT">
                <a:ea typeface="+mn-lt"/>
                <a:cs typeface="+mn-lt"/>
              </a:rPr>
              <a:t>Monitoring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pt-PT">
                <a:ea typeface="+mn-lt"/>
                <a:cs typeface="+mn-lt"/>
              </a:rPr>
              <a:t>Managing Pollution</a:t>
            </a:r>
            <a:endParaRPr lang="pt-PT"/>
          </a:p>
        </p:txBody>
      </p:sp>
      <p:sp>
        <p:nvSpPr>
          <p:cNvPr id="20" name="Google Shape;131;p26">
            <a:extLst>
              <a:ext uri="{FF2B5EF4-FFF2-40B4-BE49-F238E27FC236}">
                <a16:creationId xmlns:a16="http://schemas.microsoft.com/office/drawing/2014/main" id="{B3A8BF47-188F-4123-B2DF-B63613B6CCF5}"/>
              </a:ext>
            </a:extLst>
          </p:cNvPr>
          <p:cNvSpPr/>
          <p:nvPr/>
        </p:nvSpPr>
        <p:spPr>
          <a:xfrm rot="16200000" flipH="1">
            <a:off x="-388592" y="3865360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  <p:sp>
        <p:nvSpPr>
          <p:cNvPr id="22" name="Google Shape;131;p26">
            <a:extLst>
              <a:ext uri="{FF2B5EF4-FFF2-40B4-BE49-F238E27FC236}">
                <a16:creationId xmlns:a16="http://schemas.microsoft.com/office/drawing/2014/main" id="{AA6434E2-DEB7-41E0-AA53-97452A56AEED}"/>
              </a:ext>
            </a:extLst>
          </p:cNvPr>
          <p:cNvSpPr/>
          <p:nvPr/>
        </p:nvSpPr>
        <p:spPr>
          <a:xfrm rot="16200000" flipH="1">
            <a:off x="11511013" y="1030011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038946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CFD8B-06CC-4806-92D6-642BC9D25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23" y="453730"/>
            <a:ext cx="10515600" cy="1325563"/>
          </a:xfrm>
        </p:spPr>
        <p:txBody>
          <a:bodyPr/>
          <a:lstStyle/>
          <a:p>
            <a:r>
              <a:rPr lang="pt-PT" b="1" err="1">
                <a:solidFill>
                  <a:srgbClr val="556D96"/>
                </a:solidFill>
                <a:cs typeface="Calibri Light"/>
              </a:rPr>
              <a:t>Related</a:t>
            </a:r>
            <a:r>
              <a:rPr lang="pt-PT" b="1">
                <a:solidFill>
                  <a:srgbClr val="556D96"/>
                </a:solidFill>
                <a:cs typeface="Calibri Light"/>
              </a:rPr>
              <a:t> </a:t>
            </a:r>
            <a:r>
              <a:rPr lang="pt-PT" b="1" err="1">
                <a:solidFill>
                  <a:srgbClr val="556D96"/>
                </a:solidFill>
                <a:cs typeface="Calibri Light"/>
              </a:rPr>
              <a:t>Work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6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84C8762C-E376-4077-A0FC-AA8AB7890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29545" y="1905913"/>
            <a:ext cx="3112230" cy="13276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69E88A3-7D4D-482A-B0A3-27A5CA1B6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DDFFD19-001A-486B-8800-C5BBAD81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6</a:t>
            </a:fld>
            <a:endParaRPr lang="pt-PT"/>
          </a:p>
        </p:txBody>
      </p:sp>
      <p:pic>
        <p:nvPicPr>
          <p:cNvPr id="7" name="Imagem 7" descr="Uma imagem com texto&#10;&#10;Descrição gerada automaticamente">
            <a:extLst>
              <a:ext uri="{FF2B5EF4-FFF2-40B4-BE49-F238E27FC236}">
                <a16:creationId xmlns:a16="http://schemas.microsoft.com/office/drawing/2014/main" id="{C24B143E-6A7F-4B5C-89C6-F2EF85778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327" y="2214592"/>
            <a:ext cx="2973572" cy="1614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m 8" descr="Uma imagem com texto&#10;&#10;Descrição gerada automaticamente">
            <a:extLst>
              <a:ext uri="{FF2B5EF4-FFF2-40B4-BE49-F238E27FC236}">
                <a16:creationId xmlns:a16="http://schemas.microsoft.com/office/drawing/2014/main" id="{A9B734DE-2188-43EA-8BBB-E55CE29AA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310" y="2535323"/>
            <a:ext cx="2743200" cy="15942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m 9" descr="Uma imagem com texto&#10;&#10;Descrição gerada automaticamente">
            <a:extLst>
              <a:ext uri="{FF2B5EF4-FFF2-40B4-BE49-F238E27FC236}">
                <a16:creationId xmlns:a16="http://schemas.microsoft.com/office/drawing/2014/main" id="{4B33D953-0948-49D0-A519-7C77DB9257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8566" y="2859395"/>
            <a:ext cx="2743200" cy="15935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Imagem 10" descr="Uma imagem com texto&#10;&#10;Descrição gerada automaticamente">
            <a:extLst>
              <a:ext uri="{FF2B5EF4-FFF2-40B4-BE49-F238E27FC236}">
                <a16:creationId xmlns:a16="http://schemas.microsoft.com/office/drawing/2014/main" id="{5ADA24E7-D79A-4CDB-8BE6-DB617D0249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5490" y="3164188"/>
            <a:ext cx="2743200" cy="1438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m 11" descr="Uma imagem com texto&#10;&#10;Descrição gerada automaticamente">
            <a:extLst>
              <a:ext uri="{FF2B5EF4-FFF2-40B4-BE49-F238E27FC236}">
                <a16:creationId xmlns:a16="http://schemas.microsoft.com/office/drawing/2014/main" id="{8B2E900C-BBBE-496F-B02E-0285F6F98A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3285" y="3411663"/>
            <a:ext cx="2743200" cy="14450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6381B0FD-1AAF-4992-A459-A26C115CD14C}"/>
              </a:ext>
            </a:extLst>
          </p:cNvPr>
          <p:cNvSpPr txBox="1"/>
          <p:nvPr/>
        </p:nvSpPr>
        <p:spPr>
          <a:xfrm>
            <a:off x="657446" y="2381811"/>
            <a:ext cx="5959548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pt-PT" sz="1600" err="1"/>
              <a:t>Smart</a:t>
            </a:r>
            <a:r>
              <a:rPr lang="pt-PT" sz="1600"/>
              <a:t> </a:t>
            </a:r>
            <a:r>
              <a:rPr lang="pt-PT" sz="1600" err="1"/>
              <a:t>Home</a:t>
            </a:r>
            <a:r>
              <a:rPr lang="pt-PT" sz="1600"/>
              <a:t> </a:t>
            </a:r>
            <a:r>
              <a:rPr lang="pt-PT" sz="1600" err="1"/>
              <a:t>Architecture</a:t>
            </a:r>
            <a:endParaRPr lang="pt-PT" b="1" i="1"/>
          </a:p>
          <a:p>
            <a:pPr marL="285750" indent="-285750">
              <a:buChar char="•"/>
            </a:pPr>
            <a:r>
              <a:rPr lang="pt-PT" sz="1600" err="1"/>
              <a:t>Healthcare</a:t>
            </a:r>
            <a:r>
              <a:rPr lang="pt-PT" sz="1600"/>
              <a:t> </a:t>
            </a:r>
            <a:r>
              <a:rPr lang="pt-PT" sz="1600" err="1"/>
              <a:t>IoT-based</a:t>
            </a:r>
            <a:r>
              <a:rPr lang="pt-PT" sz="1600"/>
              <a:t> Framework</a:t>
            </a:r>
          </a:p>
          <a:p>
            <a:pPr marL="285750" indent="-285750">
              <a:buChar char="•"/>
            </a:pPr>
            <a:r>
              <a:rPr lang="pt-PT" sz="1600" err="1"/>
              <a:t>Architecture</a:t>
            </a:r>
            <a:r>
              <a:rPr lang="pt-PT" sz="1600"/>
              <a:t> for </a:t>
            </a:r>
            <a:r>
              <a:rPr lang="pt-PT" sz="1600" err="1"/>
              <a:t>Smart</a:t>
            </a:r>
            <a:r>
              <a:rPr lang="pt-PT" sz="1600"/>
              <a:t> </a:t>
            </a:r>
            <a:r>
              <a:rPr lang="pt-PT" sz="1600" err="1"/>
              <a:t>Cities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/>
              <a:t>Framework for </a:t>
            </a:r>
            <a:r>
              <a:rPr lang="pt-PT" sz="1600" err="1"/>
              <a:t>Smart</a:t>
            </a:r>
            <a:r>
              <a:rPr lang="pt-PT" sz="1600"/>
              <a:t> </a:t>
            </a:r>
            <a:r>
              <a:rPr lang="pt-PT" sz="1600" err="1"/>
              <a:t>Transportation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 err="1"/>
              <a:t>Manufacturing</a:t>
            </a:r>
            <a:r>
              <a:rPr lang="pt-PT" sz="1600"/>
              <a:t> </a:t>
            </a:r>
            <a:r>
              <a:rPr lang="pt-PT" sz="1600" err="1"/>
              <a:t>Monitoring</a:t>
            </a:r>
            <a:r>
              <a:rPr lang="pt-PT" sz="1600"/>
              <a:t> </a:t>
            </a:r>
            <a:r>
              <a:rPr lang="pt-PT" sz="1600" err="1"/>
              <a:t>and</a:t>
            </a:r>
            <a:r>
              <a:rPr lang="pt-PT" sz="1600"/>
              <a:t> </a:t>
            </a:r>
            <a:r>
              <a:rPr lang="pt-PT" sz="1600" err="1"/>
              <a:t>diagnosis</a:t>
            </a:r>
            <a:r>
              <a:rPr lang="pt-PT" sz="1600"/>
              <a:t> </a:t>
            </a:r>
            <a:r>
              <a:rPr lang="pt-PT" sz="1600" err="1"/>
              <a:t>system</a:t>
            </a:r>
            <a:r>
              <a:rPr lang="pt-PT" sz="1600"/>
              <a:t> </a:t>
            </a:r>
            <a:r>
              <a:rPr lang="pt-PT" sz="1600" err="1"/>
              <a:t>framework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 err="1"/>
              <a:t>Cloud-based</a:t>
            </a:r>
            <a:r>
              <a:rPr lang="pt-PT" sz="1600"/>
              <a:t> </a:t>
            </a:r>
            <a:r>
              <a:rPr lang="pt-PT" sz="1600" err="1"/>
              <a:t>security</a:t>
            </a:r>
            <a:r>
              <a:rPr lang="pt-PT" sz="1600"/>
              <a:t> </a:t>
            </a:r>
            <a:r>
              <a:rPr lang="pt-PT" sz="1600" err="1"/>
              <a:t>and</a:t>
            </a:r>
            <a:r>
              <a:rPr lang="pt-PT" sz="1600"/>
              <a:t> </a:t>
            </a:r>
            <a:r>
              <a:rPr lang="pt-PT" sz="1600" err="1"/>
              <a:t>privacy</a:t>
            </a:r>
            <a:r>
              <a:rPr lang="pt-PT" sz="1600"/>
              <a:t> </a:t>
            </a:r>
            <a:r>
              <a:rPr lang="pt-PT" sz="1600" err="1"/>
              <a:t>framework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/>
              <a:t>Mobile-</a:t>
            </a:r>
            <a:r>
              <a:rPr lang="pt-PT" sz="1600" err="1"/>
              <a:t>enabled</a:t>
            </a:r>
            <a:r>
              <a:rPr lang="pt-PT" sz="1600"/>
              <a:t> Framework</a:t>
            </a:r>
          </a:p>
          <a:p>
            <a:pPr marL="285750" indent="-285750">
              <a:buChar char="•"/>
            </a:pPr>
            <a:r>
              <a:rPr lang="pt-PT" sz="1600"/>
              <a:t>Digital </a:t>
            </a:r>
            <a:r>
              <a:rPr lang="pt-PT" sz="1600" err="1"/>
              <a:t>twin</a:t>
            </a:r>
            <a:r>
              <a:rPr lang="pt-PT" sz="1600"/>
              <a:t> </a:t>
            </a:r>
            <a:r>
              <a:rPr lang="pt-PT" sz="1600" err="1"/>
              <a:t>systems</a:t>
            </a:r>
            <a:r>
              <a:rPr lang="pt-PT" sz="1600"/>
              <a:t> </a:t>
            </a:r>
            <a:r>
              <a:rPr lang="pt-PT" sz="1600" err="1"/>
              <a:t>architecture</a:t>
            </a:r>
            <a:r>
              <a:rPr lang="pt-PT" sz="1600"/>
              <a:t> </a:t>
            </a:r>
            <a:r>
              <a:rPr lang="pt-PT" sz="1600" err="1"/>
              <a:t>framework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 err="1"/>
              <a:t>Advanced</a:t>
            </a:r>
            <a:r>
              <a:rPr lang="pt-PT" sz="1600"/>
              <a:t> Medicine </a:t>
            </a:r>
            <a:r>
              <a:rPr lang="pt-PT" sz="1600" err="1"/>
              <a:t>Manufacturing</a:t>
            </a:r>
            <a:endParaRPr lang="pt-PT" sz="1600"/>
          </a:p>
          <a:p>
            <a:pPr marL="285750" indent="-285750">
              <a:buChar char="•"/>
            </a:pPr>
            <a:r>
              <a:rPr lang="pt-PT" sz="1600"/>
              <a:t>Framework for </a:t>
            </a:r>
            <a:r>
              <a:rPr lang="pt-PT" sz="1600" err="1"/>
              <a:t>large-scale</a:t>
            </a:r>
            <a:r>
              <a:rPr lang="pt-PT" sz="1600"/>
              <a:t> wireless sensor networks</a:t>
            </a:r>
          </a:p>
        </p:txBody>
      </p:sp>
      <p:sp>
        <p:nvSpPr>
          <p:cNvPr id="18" name="Google Shape;131;p26">
            <a:extLst>
              <a:ext uri="{FF2B5EF4-FFF2-40B4-BE49-F238E27FC236}">
                <a16:creationId xmlns:a16="http://schemas.microsoft.com/office/drawing/2014/main" id="{D4CEDD99-0C59-431C-916D-E5AC2EC78C72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2037089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8C83B-D4C3-41A3-BA87-AF8E9D90B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Case </a:t>
            </a:r>
            <a:r>
              <a:rPr lang="pt-PT" b="1" err="1">
                <a:solidFill>
                  <a:srgbClr val="556D96"/>
                </a:solidFill>
              </a:rPr>
              <a:t>Study</a:t>
            </a:r>
            <a:endParaRPr lang="pt-PT" b="1">
              <a:solidFill>
                <a:srgbClr val="556D96"/>
              </a:solidFill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B8EB073A-C39C-4942-ABF3-8B2820CE9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25293" y="2153907"/>
            <a:ext cx="6970613" cy="3485307"/>
          </a:xfrm>
        </p:spPr>
      </p:pic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775D0435-D2C5-4FAB-9F1E-C3E509B1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648BD2C7-7E64-450F-8FB9-BCD6B5517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7</a:t>
            </a:fld>
            <a:endParaRPr lang="pt-PT"/>
          </a:p>
        </p:txBody>
      </p:sp>
      <p:sp>
        <p:nvSpPr>
          <p:cNvPr id="10" name="Marcador de Posição de Conteúdo 2">
            <a:extLst>
              <a:ext uri="{FF2B5EF4-FFF2-40B4-BE49-F238E27FC236}">
                <a16:creationId xmlns:a16="http://schemas.microsoft.com/office/drawing/2014/main" id="{3B8C407B-0BCB-4872-B9E5-64004032626B}"/>
              </a:ext>
            </a:extLst>
          </p:cNvPr>
          <p:cNvSpPr txBox="1">
            <a:spLocks/>
          </p:cNvSpPr>
          <p:nvPr/>
        </p:nvSpPr>
        <p:spPr>
          <a:xfrm>
            <a:off x="838200" y="3620277"/>
            <a:ext cx="6896878" cy="25566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pt-PT" sz="1800">
              <a:latin typeface="CharisSIL"/>
            </a:endParaRPr>
          </a:p>
          <a:p>
            <a:pPr>
              <a:buClrTx/>
            </a:pPr>
            <a:endParaRPr lang="pt-PT" sz="1800">
              <a:latin typeface="CharisSIL"/>
            </a:endParaRPr>
          </a:p>
        </p:txBody>
      </p:sp>
      <p:sp>
        <p:nvSpPr>
          <p:cNvPr id="11" name="Marcador de Posição de Conteúdo 2">
            <a:extLst>
              <a:ext uri="{FF2B5EF4-FFF2-40B4-BE49-F238E27FC236}">
                <a16:creationId xmlns:a16="http://schemas.microsoft.com/office/drawing/2014/main" id="{41794317-5013-4C71-BFAE-8D07DB108977}"/>
              </a:ext>
            </a:extLst>
          </p:cNvPr>
          <p:cNvSpPr txBox="1">
            <a:spLocks/>
          </p:cNvSpPr>
          <p:nvPr/>
        </p:nvSpPr>
        <p:spPr>
          <a:xfrm>
            <a:off x="257452" y="1690688"/>
            <a:ext cx="4882439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800" err="1"/>
              <a:t>E</a:t>
            </a:r>
            <a:r>
              <a:rPr lang="pt-PT" sz="1800" b="0" i="0" u="none" strike="noStrike" baseline="0" err="1"/>
              <a:t>ngineering</a:t>
            </a:r>
            <a:r>
              <a:rPr lang="pt-PT" sz="1800" b="0" i="0" u="none" strike="noStrike" baseline="0"/>
              <a:t> </a:t>
            </a:r>
            <a:r>
              <a:rPr lang="pt-PT" sz="1800" b="0" i="0" u="none" strike="noStrike" baseline="0" err="1"/>
              <a:t>product</a:t>
            </a:r>
            <a:r>
              <a:rPr lang="pt-PT" sz="1800" b="0" i="0" u="none" strike="noStrike" baseline="0"/>
              <a:t> </a:t>
            </a:r>
            <a:r>
              <a:rPr lang="en-US" sz="1800"/>
              <a:t>d</a:t>
            </a:r>
            <a:r>
              <a:rPr lang="en-US" sz="1800" b="0" i="0" u="none" strike="noStrike" baseline="0"/>
              <a:t>evelopment</a:t>
            </a:r>
          </a:p>
          <a:p>
            <a:pPr algn="l"/>
            <a:r>
              <a:rPr lang="en-US" sz="1800" b="0" i="0" u="none" strike="noStrike" baseline="0"/>
              <a:t>This case study was dedicated to mass production of ordinary refrigerators in Medellin, Antioquia.</a:t>
            </a:r>
          </a:p>
          <a:p>
            <a:pPr marL="0" indent="0" algn="l">
              <a:buNone/>
            </a:pPr>
            <a:endParaRPr lang="en-US" sz="1800" b="0" i="0" u="none" strike="noStrike" baseline="0"/>
          </a:p>
          <a:p>
            <a:pPr algn="l"/>
            <a:r>
              <a:rPr lang="en-US" sz="1800"/>
              <a:t>Divisions: </a:t>
            </a:r>
          </a:p>
          <a:p>
            <a:pPr lvl="1"/>
            <a:r>
              <a:rPr lang="en-US" sz="1400"/>
              <a:t>1) smart product </a:t>
            </a:r>
          </a:p>
          <a:p>
            <a:pPr lvl="1"/>
            <a:r>
              <a:rPr lang="en-US" sz="1400"/>
              <a:t>2) communication protocol </a:t>
            </a:r>
          </a:p>
          <a:p>
            <a:pPr lvl="1"/>
            <a:r>
              <a:rPr lang="en-US" sz="1400"/>
              <a:t>3) real-time monitoring and control.</a:t>
            </a:r>
          </a:p>
          <a:p>
            <a:pPr marL="457200" lvl="1" indent="0">
              <a:buNone/>
            </a:pPr>
            <a:endParaRPr lang="en-US" sz="1400"/>
          </a:p>
          <a:p>
            <a:r>
              <a:rPr lang="en-US" sz="1800"/>
              <a:t>The refrigerator needs to be upgraded </a:t>
            </a:r>
          </a:p>
          <a:p>
            <a:r>
              <a:rPr lang="en-US" sz="1800"/>
              <a:t>A proper wireless communication is required for building a CPS.</a:t>
            </a:r>
          </a:p>
          <a:p>
            <a:r>
              <a:rPr lang="en-US" sz="1800"/>
              <a:t>An IoT framework with visualization and Cloud capabilities is essential.</a:t>
            </a:r>
            <a:endParaRPr lang="pt-PT" sz="1800"/>
          </a:p>
        </p:txBody>
      </p:sp>
      <p:sp>
        <p:nvSpPr>
          <p:cNvPr id="13" name="Google Shape;131;p26">
            <a:extLst>
              <a:ext uri="{FF2B5EF4-FFF2-40B4-BE49-F238E27FC236}">
                <a16:creationId xmlns:a16="http://schemas.microsoft.com/office/drawing/2014/main" id="{80E9C186-742E-460E-8AF1-7F2CBFCFCF25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54622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62;p16">
            <a:extLst>
              <a:ext uri="{FF2B5EF4-FFF2-40B4-BE49-F238E27FC236}">
                <a16:creationId xmlns:a16="http://schemas.microsoft.com/office/drawing/2014/main" id="{72F3398D-DD1C-4719-8428-060BFF49A6BF}"/>
              </a:ext>
            </a:extLst>
          </p:cNvPr>
          <p:cNvSpPr/>
          <p:nvPr/>
        </p:nvSpPr>
        <p:spPr>
          <a:xfrm>
            <a:off x="1275740" y="1356967"/>
            <a:ext cx="9640520" cy="3383709"/>
          </a:xfrm>
          <a:custGeom>
            <a:avLst/>
            <a:gdLst/>
            <a:ahLst/>
            <a:cxnLst/>
            <a:rect l="l" t="t" r="r" b="b"/>
            <a:pathLst>
              <a:path w="3679" h="3653" extrusionOk="0">
                <a:moveTo>
                  <a:pt x="0" y="0"/>
                </a:moveTo>
                <a:lnTo>
                  <a:pt x="3678" y="0"/>
                </a:lnTo>
                <a:lnTo>
                  <a:pt x="3678" y="3652"/>
                </a:lnTo>
                <a:lnTo>
                  <a:pt x="0" y="3652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 i="0" u="none" err="1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Main</a:t>
            </a:r>
            <a:r>
              <a:rPr lang="pt-PT" sz="2000" b="1" i="0" u="none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000" b="1" i="0" u="none" err="1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Challanges</a:t>
            </a:r>
            <a:endParaRPr sz="2000" b="1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62;p16">
            <a:extLst>
              <a:ext uri="{FF2B5EF4-FFF2-40B4-BE49-F238E27FC236}">
                <a16:creationId xmlns:a16="http://schemas.microsoft.com/office/drawing/2014/main" id="{96542E97-65E4-4135-950D-4C7D8798BD16}"/>
              </a:ext>
            </a:extLst>
          </p:cNvPr>
          <p:cNvSpPr/>
          <p:nvPr/>
        </p:nvSpPr>
        <p:spPr>
          <a:xfrm>
            <a:off x="8229995" y="2258471"/>
            <a:ext cx="1840311" cy="2034580"/>
          </a:xfrm>
          <a:custGeom>
            <a:avLst/>
            <a:gdLst/>
            <a:ahLst/>
            <a:cxnLst/>
            <a:rect l="l" t="t" r="r" b="b"/>
            <a:pathLst>
              <a:path w="3679" h="3653" extrusionOk="0">
                <a:moveTo>
                  <a:pt x="0" y="0"/>
                </a:moveTo>
                <a:lnTo>
                  <a:pt x="3678" y="0"/>
                </a:lnTo>
                <a:lnTo>
                  <a:pt x="3678" y="3652"/>
                </a:lnTo>
                <a:lnTo>
                  <a:pt x="0" y="3652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62;p16">
            <a:extLst>
              <a:ext uri="{FF2B5EF4-FFF2-40B4-BE49-F238E27FC236}">
                <a16:creationId xmlns:a16="http://schemas.microsoft.com/office/drawing/2014/main" id="{62E6D741-ADAD-47F0-ABC7-19D6C779931B}"/>
              </a:ext>
            </a:extLst>
          </p:cNvPr>
          <p:cNvSpPr/>
          <p:nvPr/>
        </p:nvSpPr>
        <p:spPr>
          <a:xfrm>
            <a:off x="6184939" y="2258470"/>
            <a:ext cx="1840311" cy="2034581"/>
          </a:xfrm>
          <a:custGeom>
            <a:avLst/>
            <a:gdLst/>
            <a:ahLst/>
            <a:cxnLst/>
            <a:rect l="l" t="t" r="r" b="b"/>
            <a:pathLst>
              <a:path w="3679" h="3653" extrusionOk="0">
                <a:moveTo>
                  <a:pt x="0" y="0"/>
                </a:moveTo>
                <a:lnTo>
                  <a:pt x="3678" y="0"/>
                </a:lnTo>
                <a:lnTo>
                  <a:pt x="3678" y="3652"/>
                </a:lnTo>
                <a:lnTo>
                  <a:pt x="0" y="3652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62;p16">
            <a:extLst>
              <a:ext uri="{FF2B5EF4-FFF2-40B4-BE49-F238E27FC236}">
                <a16:creationId xmlns:a16="http://schemas.microsoft.com/office/drawing/2014/main" id="{7FE96F52-5730-40AF-BFEA-6C08BD75D4CC}"/>
              </a:ext>
            </a:extLst>
          </p:cNvPr>
          <p:cNvSpPr/>
          <p:nvPr/>
        </p:nvSpPr>
        <p:spPr>
          <a:xfrm>
            <a:off x="4131254" y="2258471"/>
            <a:ext cx="1840311" cy="2034582"/>
          </a:xfrm>
          <a:custGeom>
            <a:avLst/>
            <a:gdLst/>
            <a:ahLst/>
            <a:cxnLst/>
            <a:rect l="l" t="t" r="r" b="b"/>
            <a:pathLst>
              <a:path w="3679" h="3653" extrusionOk="0">
                <a:moveTo>
                  <a:pt x="0" y="0"/>
                </a:moveTo>
                <a:lnTo>
                  <a:pt x="3678" y="0"/>
                </a:lnTo>
                <a:lnTo>
                  <a:pt x="3678" y="3652"/>
                </a:lnTo>
                <a:lnTo>
                  <a:pt x="0" y="3652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E0BA5A-FF18-49EA-BF25-4AC0ED8F8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err="1">
                <a:solidFill>
                  <a:srgbClr val="556D96"/>
                </a:solidFill>
              </a:rPr>
              <a:t>Challanges</a:t>
            </a:r>
            <a:r>
              <a:rPr lang="pt-PT"/>
              <a:t>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0C3E194-C611-4DB1-80F4-F66D63AF8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00" y="4700652"/>
            <a:ext cx="11631398" cy="1479117"/>
          </a:xfrm>
        </p:spPr>
        <p:txBody>
          <a:bodyPr>
            <a:normAutofit fontScale="92500" lnSpcReduction="20000"/>
          </a:bodyPr>
          <a:lstStyle/>
          <a:p>
            <a:pPr marL="152400" indent="0" algn="l">
              <a:buNone/>
            </a:pPr>
            <a:endParaRPr lang="pt-PT" sz="1400">
              <a:latin typeface="CharisSIL"/>
            </a:endParaRPr>
          </a:p>
          <a:p>
            <a:pPr algn="l"/>
            <a:r>
              <a:rPr lang="pt-PT" sz="1800" err="1">
                <a:sym typeface="Arial"/>
              </a:rPr>
              <a:t>Utilise</a:t>
            </a:r>
            <a:r>
              <a:rPr lang="pt-PT" sz="1800">
                <a:sym typeface="Arial"/>
              </a:rPr>
              <a:t> </a:t>
            </a:r>
            <a:r>
              <a:rPr lang="pt-PT" sz="1800" err="1">
                <a:sym typeface="Arial"/>
              </a:rPr>
              <a:t>Industry</a:t>
            </a:r>
            <a:r>
              <a:rPr lang="pt-PT" sz="1800">
                <a:sym typeface="Arial"/>
              </a:rPr>
              <a:t> 4.0 </a:t>
            </a:r>
          </a:p>
          <a:p>
            <a:pPr algn="l"/>
            <a:r>
              <a:rPr lang="en-US" sz="1800">
                <a:sym typeface="Arial"/>
              </a:rPr>
              <a:t>Lack of access to the critical operations of </a:t>
            </a:r>
            <a:r>
              <a:rPr lang="pt-PT" sz="1800" err="1">
                <a:sym typeface="Arial"/>
              </a:rPr>
              <a:t>the</a:t>
            </a:r>
            <a:r>
              <a:rPr lang="pt-PT" sz="1800">
                <a:sym typeface="Arial"/>
              </a:rPr>
              <a:t> </a:t>
            </a:r>
            <a:r>
              <a:rPr lang="pt-PT" sz="1800" err="1">
                <a:sym typeface="Arial"/>
              </a:rPr>
              <a:t>refrigerator</a:t>
            </a:r>
            <a:r>
              <a:rPr lang="pt-PT" sz="1800">
                <a:sym typeface="Arial"/>
              </a:rPr>
              <a:t>, in particular </a:t>
            </a:r>
            <a:r>
              <a:rPr lang="pt-PT" sz="1800" err="1">
                <a:sym typeface="Arial"/>
              </a:rPr>
              <a:t>the</a:t>
            </a:r>
            <a:r>
              <a:rPr lang="pt-PT" sz="1800">
                <a:sym typeface="Arial"/>
              </a:rPr>
              <a:t> compressor.</a:t>
            </a:r>
          </a:p>
          <a:p>
            <a:pPr algn="l"/>
            <a:r>
              <a:rPr lang="en-US" sz="1800">
                <a:sym typeface="Arial"/>
              </a:rPr>
              <a:t>Absence of monitoring and a user-friendly control system.</a:t>
            </a:r>
          </a:p>
          <a:p>
            <a:pPr algn="l"/>
            <a:r>
              <a:rPr lang="en-US" sz="1800">
                <a:sym typeface="Arial"/>
              </a:rPr>
              <a:t>Highest access to Wi-Fi signal with standard temperature was compulsory for the IoT board.</a:t>
            </a:r>
          </a:p>
          <a:p>
            <a:pPr marL="152400" indent="0" algn="l">
              <a:buNone/>
            </a:pPr>
            <a:endParaRPr lang="pt-PT" sz="1800" b="0" i="0" u="none" strike="noStrike" baseline="0">
              <a:latin typeface="CharisSIL"/>
            </a:endParaRPr>
          </a:p>
        </p:txBody>
      </p:sp>
      <p:sp>
        <p:nvSpPr>
          <p:cNvPr id="16" name="Google Shape;62;p16">
            <a:extLst>
              <a:ext uri="{FF2B5EF4-FFF2-40B4-BE49-F238E27FC236}">
                <a16:creationId xmlns:a16="http://schemas.microsoft.com/office/drawing/2014/main" id="{71170FB0-14F9-47CE-8653-DD929195CE19}"/>
              </a:ext>
            </a:extLst>
          </p:cNvPr>
          <p:cNvSpPr/>
          <p:nvPr/>
        </p:nvSpPr>
        <p:spPr>
          <a:xfrm>
            <a:off x="2077569" y="2265462"/>
            <a:ext cx="1840311" cy="2027601"/>
          </a:xfrm>
          <a:custGeom>
            <a:avLst/>
            <a:gdLst/>
            <a:ahLst/>
            <a:cxnLst/>
            <a:rect l="l" t="t" r="r" b="b"/>
            <a:pathLst>
              <a:path w="3679" h="3653" extrusionOk="0">
                <a:moveTo>
                  <a:pt x="0" y="0"/>
                </a:moveTo>
                <a:lnTo>
                  <a:pt x="3678" y="0"/>
                </a:lnTo>
                <a:lnTo>
                  <a:pt x="3678" y="3652"/>
                </a:lnTo>
                <a:lnTo>
                  <a:pt x="0" y="3652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64;p16">
            <a:extLst>
              <a:ext uri="{FF2B5EF4-FFF2-40B4-BE49-F238E27FC236}">
                <a16:creationId xmlns:a16="http://schemas.microsoft.com/office/drawing/2014/main" id="{41D3DD16-68FA-4DA4-A089-0CB71374B97F}"/>
              </a:ext>
            </a:extLst>
          </p:cNvPr>
          <p:cNvSpPr/>
          <p:nvPr/>
        </p:nvSpPr>
        <p:spPr>
          <a:xfrm>
            <a:off x="2676605" y="1922457"/>
            <a:ext cx="675670" cy="672028"/>
          </a:xfrm>
          <a:custGeom>
            <a:avLst/>
            <a:gdLst/>
            <a:ahLst/>
            <a:cxnLst/>
            <a:rect l="l" t="t" r="r" b="b"/>
            <a:pathLst>
              <a:path w="1608" h="1600" extrusionOk="0">
                <a:moveTo>
                  <a:pt x="1607" y="804"/>
                </a:moveTo>
                <a:lnTo>
                  <a:pt x="1607" y="804"/>
                </a:lnTo>
                <a:cubicBezTo>
                  <a:pt x="1607" y="1243"/>
                  <a:pt x="1251" y="1599"/>
                  <a:pt x="804" y="1599"/>
                </a:cubicBezTo>
                <a:cubicBezTo>
                  <a:pt x="365" y="1599"/>
                  <a:pt x="0" y="1243"/>
                  <a:pt x="0" y="804"/>
                </a:cubicBezTo>
                <a:cubicBezTo>
                  <a:pt x="0" y="357"/>
                  <a:pt x="365" y="0"/>
                  <a:pt x="804" y="0"/>
                </a:cubicBezTo>
                <a:cubicBezTo>
                  <a:pt x="1251" y="0"/>
                  <a:pt x="1607" y="357"/>
                  <a:pt x="1607" y="804"/>
                </a:cubicBezTo>
              </a:path>
            </a:pathLst>
          </a:custGeom>
          <a:solidFill>
            <a:srgbClr val="556D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65;p16">
            <a:extLst>
              <a:ext uri="{FF2B5EF4-FFF2-40B4-BE49-F238E27FC236}">
                <a16:creationId xmlns:a16="http://schemas.microsoft.com/office/drawing/2014/main" id="{4C8B9FBC-CF27-4DB0-80E6-FD15778BD425}"/>
              </a:ext>
            </a:extLst>
          </p:cNvPr>
          <p:cNvSpPr txBox="1"/>
          <p:nvPr/>
        </p:nvSpPr>
        <p:spPr>
          <a:xfrm flipH="1">
            <a:off x="2407690" y="2841032"/>
            <a:ext cx="12135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100">
              <a:solidFill>
                <a:srgbClr val="556D96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0" name="Google Shape;66;p16">
            <a:extLst>
              <a:ext uri="{FF2B5EF4-FFF2-40B4-BE49-F238E27FC236}">
                <a16:creationId xmlns:a16="http://schemas.microsoft.com/office/drawing/2014/main" id="{4A815989-0CE0-4C53-9222-364125D38004}"/>
              </a:ext>
            </a:extLst>
          </p:cNvPr>
          <p:cNvSpPr txBox="1"/>
          <p:nvPr/>
        </p:nvSpPr>
        <p:spPr>
          <a:xfrm>
            <a:off x="2808190" y="2005271"/>
            <a:ext cx="4125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Lato Black"/>
              <a:buNone/>
            </a:pPr>
            <a:r>
              <a:rPr lang="en" sz="2800" i="0" u="none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</a:t>
            </a:r>
            <a:endParaRPr sz="2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" name="Google Shape;67;p16">
            <a:extLst>
              <a:ext uri="{FF2B5EF4-FFF2-40B4-BE49-F238E27FC236}">
                <a16:creationId xmlns:a16="http://schemas.microsoft.com/office/drawing/2014/main" id="{B6F59646-6B9D-4CC1-A746-FFE195E7B0B3}"/>
              </a:ext>
            </a:extLst>
          </p:cNvPr>
          <p:cNvSpPr txBox="1"/>
          <p:nvPr/>
        </p:nvSpPr>
        <p:spPr>
          <a:xfrm>
            <a:off x="2065482" y="2594485"/>
            <a:ext cx="1840311" cy="1698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Decoding the signals to and from the conventional refrigerator’s control board</a:t>
            </a:r>
          </a:p>
        </p:txBody>
      </p:sp>
      <p:sp>
        <p:nvSpPr>
          <p:cNvPr id="24" name="Google Shape;70;p16">
            <a:extLst>
              <a:ext uri="{FF2B5EF4-FFF2-40B4-BE49-F238E27FC236}">
                <a16:creationId xmlns:a16="http://schemas.microsoft.com/office/drawing/2014/main" id="{58BFB6AB-5AC9-46E3-A23C-112CDF75AE2D}"/>
              </a:ext>
            </a:extLst>
          </p:cNvPr>
          <p:cNvSpPr/>
          <p:nvPr/>
        </p:nvSpPr>
        <p:spPr>
          <a:xfrm>
            <a:off x="6782581" y="1922457"/>
            <a:ext cx="670209" cy="672028"/>
          </a:xfrm>
          <a:custGeom>
            <a:avLst/>
            <a:gdLst/>
            <a:ahLst/>
            <a:cxnLst/>
            <a:rect l="l" t="t" r="r" b="b"/>
            <a:pathLst>
              <a:path w="1598" h="1600" extrusionOk="0">
                <a:moveTo>
                  <a:pt x="1597" y="804"/>
                </a:moveTo>
                <a:lnTo>
                  <a:pt x="1597" y="804"/>
                </a:lnTo>
                <a:cubicBezTo>
                  <a:pt x="1597" y="1243"/>
                  <a:pt x="1241" y="1599"/>
                  <a:pt x="802" y="1599"/>
                </a:cubicBezTo>
                <a:cubicBezTo>
                  <a:pt x="356" y="1599"/>
                  <a:pt x="0" y="1243"/>
                  <a:pt x="0" y="804"/>
                </a:cubicBezTo>
                <a:cubicBezTo>
                  <a:pt x="0" y="357"/>
                  <a:pt x="356" y="0"/>
                  <a:pt x="802" y="0"/>
                </a:cubicBezTo>
                <a:cubicBezTo>
                  <a:pt x="1241" y="0"/>
                  <a:pt x="1597" y="357"/>
                  <a:pt x="1597" y="804"/>
                </a:cubicBezTo>
              </a:path>
            </a:pathLst>
          </a:custGeom>
          <a:solidFill>
            <a:srgbClr val="556D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71;p16">
            <a:extLst>
              <a:ext uri="{FF2B5EF4-FFF2-40B4-BE49-F238E27FC236}">
                <a16:creationId xmlns:a16="http://schemas.microsoft.com/office/drawing/2014/main" id="{48085EFC-5D31-43E7-A95B-5796209FB9DD}"/>
              </a:ext>
            </a:extLst>
          </p:cNvPr>
          <p:cNvSpPr txBox="1"/>
          <p:nvPr/>
        </p:nvSpPr>
        <p:spPr>
          <a:xfrm>
            <a:off x="6782572" y="2005282"/>
            <a:ext cx="6702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Lato Black"/>
              <a:buNone/>
            </a:pPr>
            <a:r>
              <a:rPr lang="en" sz="2800" i="0" u="none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</a:t>
            </a:r>
            <a:endParaRPr sz="2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" name="Google Shape;73;p16">
            <a:extLst>
              <a:ext uri="{FF2B5EF4-FFF2-40B4-BE49-F238E27FC236}">
                <a16:creationId xmlns:a16="http://schemas.microsoft.com/office/drawing/2014/main" id="{5256D674-2086-4E4F-B25C-26678DCF189B}"/>
              </a:ext>
            </a:extLst>
          </p:cNvPr>
          <p:cNvSpPr txBox="1"/>
          <p:nvPr/>
        </p:nvSpPr>
        <p:spPr>
          <a:xfrm>
            <a:off x="6176310" y="2956825"/>
            <a:ext cx="1840311" cy="625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Enabling Internet access via Wi-Fi at home.</a:t>
            </a:r>
          </a:p>
        </p:txBody>
      </p:sp>
      <p:sp>
        <p:nvSpPr>
          <p:cNvPr id="30" name="Google Shape;76;p16">
            <a:extLst>
              <a:ext uri="{FF2B5EF4-FFF2-40B4-BE49-F238E27FC236}">
                <a16:creationId xmlns:a16="http://schemas.microsoft.com/office/drawing/2014/main" id="{1E1C1B7F-7466-45AB-B28E-F0FBB8B14368}"/>
              </a:ext>
            </a:extLst>
          </p:cNvPr>
          <p:cNvSpPr/>
          <p:nvPr/>
        </p:nvSpPr>
        <p:spPr>
          <a:xfrm>
            <a:off x="4719156" y="1922457"/>
            <a:ext cx="672028" cy="672028"/>
          </a:xfrm>
          <a:custGeom>
            <a:avLst/>
            <a:gdLst/>
            <a:ahLst/>
            <a:cxnLst/>
            <a:rect l="l" t="t" r="r" b="b"/>
            <a:pathLst>
              <a:path w="1599" h="1600" extrusionOk="0">
                <a:moveTo>
                  <a:pt x="1598" y="804"/>
                </a:moveTo>
                <a:lnTo>
                  <a:pt x="1598" y="804"/>
                </a:lnTo>
                <a:cubicBezTo>
                  <a:pt x="1598" y="1243"/>
                  <a:pt x="1242" y="1599"/>
                  <a:pt x="795" y="1599"/>
                </a:cubicBezTo>
                <a:cubicBezTo>
                  <a:pt x="356" y="1599"/>
                  <a:pt x="0" y="1243"/>
                  <a:pt x="0" y="804"/>
                </a:cubicBezTo>
                <a:cubicBezTo>
                  <a:pt x="0" y="357"/>
                  <a:pt x="356" y="0"/>
                  <a:pt x="795" y="0"/>
                </a:cubicBezTo>
                <a:cubicBezTo>
                  <a:pt x="1242" y="0"/>
                  <a:pt x="1598" y="357"/>
                  <a:pt x="1598" y="804"/>
                </a:cubicBezTo>
              </a:path>
            </a:pathLst>
          </a:custGeom>
          <a:solidFill>
            <a:srgbClr val="556D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77;p16">
            <a:extLst>
              <a:ext uri="{FF2B5EF4-FFF2-40B4-BE49-F238E27FC236}">
                <a16:creationId xmlns:a16="http://schemas.microsoft.com/office/drawing/2014/main" id="{3E23DFEE-4B62-423C-B09B-4A30DFBB70BF}"/>
              </a:ext>
            </a:extLst>
          </p:cNvPr>
          <p:cNvSpPr txBox="1"/>
          <p:nvPr/>
        </p:nvSpPr>
        <p:spPr>
          <a:xfrm>
            <a:off x="4719160" y="2005282"/>
            <a:ext cx="6645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Lato Black"/>
              <a:buNone/>
            </a:pPr>
            <a:r>
              <a:rPr lang="en" sz="2800" i="0" u="none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</a:t>
            </a:r>
            <a:endParaRPr sz="2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3" name="Google Shape;79;p16">
            <a:extLst>
              <a:ext uri="{FF2B5EF4-FFF2-40B4-BE49-F238E27FC236}">
                <a16:creationId xmlns:a16="http://schemas.microsoft.com/office/drawing/2014/main" id="{71362277-967C-42FF-B8A9-478DE9D30F4B}"/>
              </a:ext>
            </a:extLst>
          </p:cNvPr>
          <p:cNvSpPr txBox="1"/>
          <p:nvPr/>
        </p:nvSpPr>
        <p:spPr>
          <a:xfrm>
            <a:off x="4134712" y="2764871"/>
            <a:ext cx="1840311" cy="1528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 a PCB for IoT board to be installed in the best possible location without any change in the product design.</a:t>
            </a:r>
          </a:p>
        </p:txBody>
      </p:sp>
      <p:sp>
        <p:nvSpPr>
          <p:cNvPr id="36" name="Google Shape;82;p16">
            <a:extLst>
              <a:ext uri="{FF2B5EF4-FFF2-40B4-BE49-F238E27FC236}">
                <a16:creationId xmlns:a16="http://schemas.microsoft.com/office/drawing/2014/main" id="{C9DA22B6-BDF9-4FB2-B857-C49B07ECDCD9}"/>
              </a:ext>
            </a:extLst>
          </p:cNvPr>
          <p:cNvSpPr/>
          <p:nvPr/>
        </p:nvSpPr>
        <p:spPr>
          <a:xfrm>
            <a:off x="8821188" y="1922457"/>
            <a:ext cx="673851" cy="672028"/>
          </a:xfrm>
          <a:custGeom>
            <a:avLst/>
            <a:gdLst/>
            <a:ahLst/>
            <a:cxnLst/>
            <a:rect l="l" t="t" r="r" b="b"/>
            <a:pathLst>
              <a:path w="1607" h="1600" extrusionOk="0">
                <a:moveTo>
                  <a:pt x="1606" y="804"/>
                </a:moveTo>
                <a:lnTo>
                  <a:pt x="1606" y="804"/>
                </a:lnTo>
                <a:cubicBezTo>
                  <a:pt x="1606" y="1243"/>
                  <a:pt x="1242" y="1599"/>
                  <a:pt x="803" y="1599"/>
                </a:cubicBezTo>
                <a:cubicBezTo>
                  <a:pt x="356" y="1599"/>
                  <a:pt x="0" y="1243"/>
                  <a:pt x="0" y="804"/>
                </a:cubicBezTo>
                <a:cubicBezTo>
                  <a:pt x="0" y="357"/>
                  <a:pt x="356" y="0"/>
                  <a:pt x="803" y="0"/>
                </a:cubicBezTo>
                <a:cubicBezTo>
                  <a:pt x="1242" y="0"/>
                  <a:pt x="1606" y="357"/>
                  <a:pt x="1606" y="804"/>
                </a:cubicBezTo>
              </a:path>
            </a:pathLst>
          </a:custGeom>
          <a:solidFill>
            <a:srgbClr val="556D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83;p16">
            <a:extLst>
              <a:ext uri="{FF2B5EF4-FFF2-40B4-BE49-F238E27FC236}">
                <a16:creationId xmlns:a16="http://schemas.microsoft.com/office/drawing/2014/main" id="{9DC3C175-34DA-490B-93D6-28C0FE0B1BCE}"/>
              </a:ext>
            </a:extLst>
          </p:cNvPr>
          <p:cNvSpPr txBox="1"/>
          <p:nvPr/>
        </p:nvSpPr>
        <p:spPr>
          <a:xfrm>
            <a:off x="8821197" y="2005282"/>
            <a:ext cx="675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Lato Black"/>
              <a:buNone/>
            </a:pPr>
            <a:r>
              <a:rPr lang="en" sz="2800" i="0" u="none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</a:t>
            </a:r>
            <a:endParaRPr sz="2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9" name="Google Shape;85;p16">
            <a:extLst>
              <a:ext uri="{FF2B5EF4-FFF2-40B4-BE49-F238E27FC236}">
                <a16:creationId xmlns:a16="http://schemas.microsoft.com/office/drawing/2014/main" id="{AAFE7C6F-449D-44DD-8DF5-4F7597D6D0AD}"/>
              </a:ext>
            </a:extLst>
          </p:cNvPr>
          <p:cNvSpPr txBox="1"/>
          <p:nvPr/>
        </p:nvSpPr>
        <p:spPr>
          <a:xfrm>
            <a:off x="8217908" y="2889911"/>
            <a:ext cx="1835139" cy="653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 a real-time monitoring and notification system.</a:t>
            </a:r>
          </a:p>
        </p:txBody>
      </p:sp>
      <p:sp>
        <p:nvSpPr>
          <p:cNvPr id="51" name="Marcador de Posição do Rodapé 50">
            <a:extLst>
              <a:ext uri="{FF2B5EF4-FFF2-40B4-BE49-F238E27FC236}">
                <a16:creationId xmlns:a16="http://schemas.microsoft.com/office/drawing/2014/main" id="{A2D63BFD-A285-41CA-ACB2-BADBAB060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52" name="Marcador de Posição do Número do Diapositivo 51">
            <a:extLst>
              <a:ext uri="{FF2B5EF4-FFF2-40B4-BE49-F238E27FC236}">
                <a16:creationId xmlns:a16="http://schemas.microsoft.com/office/drawing/2014/main" id="{08504877-6C10-43C0-97B1-E27E844F3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8</a:t>
            </a:fld>
            <a:endParaRPr lang="pt-PT"/>
          </a:p>
        </p:txBody>
      </p:sp>
      <p:sp>
        <p:nvSpPr>
          <p:cNvPr id="29" name="Google Shape;131;p26">
            <a:extLst>
              <a:ext uri="{FF2B5EF4-FFF2-40B4-BE49-F238E27FC236}">
                <a16:creationId xmlns:a16="http://schemas.microsoft.com/office/drawing/2014/main" id="{E2D30730-F964-4F08-97CC-234A56DDF943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D42953E-A1BF-486F-8E9E-CDCDCBB6A6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39627" y="1388494"/>
            <a:ext cx="709784" cy="70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432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EB252F-D2E1-46D9-A6EF-04E86071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>
                <a:solidFill>
                  <a:srgbClr val="556D96"/>
                </a:solidFill>
              </a:rPr>
              <a:t>Design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0BA58E9-E7E3-4FE4-87DC-BBBFE4A42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42208" y="1704841"/>
            <a:ext cx="5157711" cy="4082593"/>
          </a:xfrm>
        </p:spPr>
      </p:pic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CB062E6D-3B72-4788-8B2E-9D6402EC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Digitalização Industrial - Universidade do Minho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9973774C-9A0C-4111-8CD3-426DEDFE3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396D-38DC-440D-BD8C-E3179A047E0C}" type="slidenum">
              <a:rPr lang="pt-PT" smtClean="0"/>
              <a:t>9</a:t>
            </a:fld>
            <a:endParaRPr lang="pt-PT"/>
          </a:p>
        </p:txBody>
      </p:sp>
      <p:sp>
        <p:nvSpPr>
          <p:cNvPr id="10" name="Marcador de Posição de Conteúdo 2">
            <a:extLst>
              <a:ext uri="{FF2B5EF4-FFF2-40B4-BE49-F238E27FC236}">
                <a16:creationId xmlns:a16="http://schemas.microsoft.com/office/drawing/2014/main" id="{DE622414-CD90-4247-B1D1-206B19DE0A9F}"/>
              </a:ext>
            </a:extLst>
          </p:cNvPr>
          <p:cNvSpPr txBox="1">
            <a:spLocks/>
          </p:cNvSpPr>
          <p:nvPr/>
        </p:nvSpPr>
        <p:spPr>
          <a:xfrm>
            <a:off x="257452" y="1690688"/>
            <a:ext cx="6824284" cy="46386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u="none" strike="noStrike" baseline="0">
                <a:latin typeface="CharisSIL"/>
              </a:rPr>
              <a:t>The current system board has been kept without any change to save the cost at the lowest possible.</a:t>
            </a:r>
          </a:p>
          <a:p>
            <a:pPr algn="l"/>
            <a:r>
              <a:rPr lang="pt-PT" sz="1800" b="0" i="0" u="none" strike="noStrike" baseline="0" err="1">
                <a:latin typeface="CharisSIL"/>
              </a:rPr>
              <a:t>The</a:t>
            </a:r>
            <a:r>
              <a:rPr lang="pt-PT" sz="1800">
                <a:latin typeface="CharisSIL"/>
              </a:rPr>
              <a:t> </a:t>
            </a:r>
            <a:r>
              <a:rPr lang="en-US" sz="1800" b="0" i="0" u="none" strike="noStrike" baseline="0">
                <a:latin typeface="CharisSIL"/>
              </a:rPr>
              <a:t>new PCB must be placed into a small space while preserving reliability and product budget.</a:t>
            </a:r>
          </a:p>
          <a:p>
            <a:pPr lvl="1"/>
            <a:r>
              <a:rPr lang="pt-PT" sz="1600" b="0" i="0" u="none" strike="noStrike" baseline="0">
                <a:latin typeface="CharisSIL"/>
              </a:rPr>
              <a:t>1) </a:t>
            </a:r>
            <a:r>
              <a:rPr lang="pt-PT" sz="1600" err="1">
                <a:latin typeface="CharisSIL"/>
              </a:rPr>
              <a:t>B</a:t>
            </a:r>
            <a:r>
              <a:rPr lang="pt-PT" sz="1600" b="0" i="0" u="none" strike="noStrike" baseline="0" err="1">
                <a:latin typeface="CharisSIL"/>
              </a:rPr>
              <a:t>etter</a:t>
            </a:r>
            <a:r>
              <a:rPr lang="pt-PT" sz="1600" b="0" i="0" u="none" strike="noStrike" baseline="0">
                <a:latin typeface="CharisSIL"/>
              </a:rPr>
              <a:t> </a:t>
            </a:r>
            <a:r>
              <a:rPr lang="pt-PT" sz="1600" b="0" i="0" u="none" strike="noStrike" baseline="0" err="1">
                <a:latin typeface="CharisSIL"/>
              </a:rPr>
              <a:t>connectors</a:t>
            </a:r>
            <a:r>
              <a:rPr lang="pt-PT" sz="1600">
                <a:latin typeface="CharisSIL"/>
              </a:rPr>
              <a:t> </a:t>
            </a:r>
            <a:r>
              <a:rPr lang="en-US" sz="1600" b="0" i="0" u="none" strike="noStrike" baseline="0">
                <a:latin typeface="CharisSIL"/>
              </a:rPr>
              <a:t>for AC signals</a:t>
            </a:r>
            <a:r>
              <a:rPr lang="en-US" sz="1600">
                <a:latin typeface="CharisSIL"/>
              </a:rPr>
              <a:t> </a:t>
            </a:r>
            <a:endParaRPr lang="en-US" sz="1600" b="0" i="0" u="none" strike="noStrike" baseline="0">
              <a:latin typeface="CharisSIL"/>
            </a:endParaRPr>
          </a:p>
          <a:p>
            <a:pPr lvl="1"/>
            <a:r>
              <a:rPr lang="en-US" sz="1600" b="0" i="0" u="none" strike="noStrike" baseline="0">
                <a:latin typeface="CharisSIL"/>
              </a:rPr>
              <a:t>2) DC and AC decoupling </a:t>
            </a:r>
          </a:p>
          <a:p>
            <a:pPr lvl="1"/>
            <a:r>
              <a:rPr lang="en-US" sz="1600" b="0" i="0" u="none" strike="noStrike" baseline="0">
                <a:latin typeface="CharisSIL"/>
              </a:rPr>
              <a:t>3) Wireless (Wi-Fi and </a:t>
            </a:r>
            <a:r>
              <a:rPr lang="pt-PT" sz="1600" b="0" i="0" u="none" strike="noStrike" baseline="0">
                <a:latin typeface="CharisSIL"/>
              </a:rPr>
              <a:t>Bluetooth) </a:t>
            </a:r>
            <a:r>
              <a:rPr lang="pt-PT" sz="1600" b="0" i="0" u="none" strike="noStrike" baseline="0" err="1">
                <a:latin typeface="CharisSIL"/>
              </a:rPr>
              <a:t>antenna</a:t>
            </a:r>
            <a:r>
              <a:rPr lang="pt-PT" sz="1600" b="0" i="0" u="none" strike="noStrike" baseline="0">
                <a:latin typeface="CharisSIL"/>
              </a:rPr>
              <a:t> </a:t>
            </a:r>
            <a:r>
              <a:rPr lang="pt-PT" sz="1600" b="0" i="0" u="none" strike="noStrike" baseline="0" err="1">
                <a:latin typeface="CharisSIL"/>
              </a:rPr>
              <a:t>position</a:t>
            </a:r>
            <a:endParaRPr lang="pt-PT" sz="1600" b="0" i="0" u="none" strike="noStrike" baseline="0">
              <a:latin typeface="CharisSIL"/>
            </a:endParaRPr>
          </a:p>
          <a:p>
            <a:endParaRPr lang="pt-PT" sz="2000">
              <a:latin typeface="CharisSIL"/>
            </a:endParaRPr>
          </a:p>
          <a:p>
            <a:r>
              <a:rPr lang="pt-PT" sz="2000" b="1">
                <a:latin typeface="+mj-lt"/>
              </a:rPr>
              <a:t>Design </a:t>
            </a:r>
            <a:r>
              <a:rPr lang="pt-PT" sz="2000" b="1" err="1">
                <a:latin typeface="+mj-lt"/>
              </a:rPr>
              <a:t>Process</a:t>
            </a:r>
            <a:r>
              <a:rPr lang="pt-PT" sz="2000" b="1">
                <a:latin typeface="+mj-lt"/>
              </a:rPr>
              <a:t>:</a:t>
            </a:r>
          </a:p>
          <a:p>
            <a:pPr lvl="1"/>
            <a:r>
              <a:rPr lang="en-US" sz="1600">
                <a:latin typeface="CharisSIL"/>
              </a:rPr>
              <a:t>The factory operator should be able to assemble the IoT with limited effort and time.</a:t>
            </a:r>
          </a:p>
          <a:p>
            <a:pPr lvl="1"/>
            <a:r>
              <a:rPr lang="en-US" sz="1600">
                <a:latin typeface="CharisSIL"/>
              </a:rPr>
              <a:t>The board should be in a place with the highest access to the Wi-Fi and Bluetooth on a smartphone and gain the highest cell signal strength.</a:t>
            </a:r>
            <a:endParaRPr lang="pt-PT" sz="1600">
              <a:latin typeface="CharisSIL"/>
            </a:endParaRPr>
          </a:p>
        </p:txBody>
      </p:sp>
      <p:sp>
        <p:nvSpPr>
          <p:cNvPr id="12" name="Google Shape;131;p26">
            <a:extLst>
              <a:ext uri="{FF2B5EF4-FFF2-40B4-BE49-F238E27FC236}">
                <a16:creationId xmlns:a16="http://schemas.microsoft.com/office/drawing/2014/main" id="{FCB72ACF-5D6B-48A2-8B8B-8E5D2FF6790C}"/>
              </a:ext>
            </a:extLst>
          </p:cNvPr>
          <p:cNvSpPr/>
          <p:nvPr/>
        </p:nvSpPr>
        <p:spPr>
          <a:xfrm rot="16200000" flipH="1">
            <a:off x="-388592" y="976848"/>
            <a:ext cx="1068939" cy="294800"/>
          </a:xfrm>
          <a:prstGeom prst="rect">
            <a:avLst/>
          </a:prstGeom>
          <a:solidFill>
            <a:srgbClr val="556D9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1850"/>
          </a:p>
        </p:txBody>
      </p:sp>
    </p:spTree>
    <p:extLst>
      <p:ext uri="{BB962C8B-B14F-4D97-AF65-F5344CB8AC3E}">
        <p14:creationId xmlns:p14="http://schemas.microsoft.com/office/powerpoint/2010/main" val="30160869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4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4" id="{4224146C-A1A2-4036-85F9-2EDC2B256E4F}" vid="{486ACABB-E80D-45C9-A3CD-2882453DDBCD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C5F69975-B7D6-419A-94FA-17D4CE00A5C4}" vid="{00A85036-7986-4D51-AC69-F18D2498089D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CB60B90F981A047A6420212EA8D44B2" ma:contentTypeVersion="11" ma:contentTypeDescription="Criar um novo documento." ma:contentTypeScope="" ma:versionID="e7d77a4d9bb1581ee1b7d2f2ef48f733">
  <xsd:schema xmlns:xsd="http://www.w3.org/2001/XMLSchema" xmlns:xs="http://www.w3.org/2001/XMLSchema" xmlns:p="http://schemas.microsoft.com/office/2006/metadata/properties" xmlns:ns3="8a89abf9-f38f-4973-bd86-40e4306b0861" targetNamespace="http://schemas.microsoft.com/office/2006/metadata/properties" ma:root="true" ma:fieldsID="b6b04f6be3a83917c876d59fbe7328dc" ns3:_="">
    <xsd:import namespace="8a89abf9-f38f-4973-bd86-40e4306b086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9abf9-f38f-4973-bd86-40e4306b08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93A952-68BD-47DB-A0BC-028583F12E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D4D3A88-3D08-40DA-9CD6-634E3E4EBC93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8a89abf9-f38f-4973-bd86-40e4306b0861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73C3401-DCDE-45DE-A92B-84864FB34FAC}">
  <ds:schemaRefs>
    <ds:schemaRef ds:uri="8a89abf9-f38f-4973-bd86-40e4306b086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Tema4</Template>
  <TotalTime>1429</TotalTime>
  <Words>2824</Words>
  <Application>Microsoft Office PowerPoint</Application>
  <PresentationFormat>Ecrã Panorâmico</PresentationFormat>
  <Paragraphs>401</Paragraphs>
  <Slides>19</Slides>
  <Notes>19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13</vt:i4>
      </vt:variant>
      <vt:variant>
        <vt:lpstr>Tema</vt:lpstr>
      </vt:variant>
      <vt:variant>
        <vt:i4>3</vt:i4>
      </vt:variant>
      <vt:variant>
        <vt:lpstr>Títulos dos diapositivos</vt:lpstr>
      </vt:variant>
      <vt:variant>
        <vt:i4>19</vt:i4>
      </vt:variant>
    </vt:vector>
  </HeadingPairs>
  <TitlesOfParts>
    <vt:vector size="35" baseType="lpstr">
      <vt:lpstr>Agency FB</vt:lpstr>
      <vt:lpstr>Arial</vt:lpstr>
      <vt:lpstr>Arial,Sans-Serif</vt:lpstr>
      <vt:lpstr>Calibri</vt:lpstr>
      <vt:lpstr>Calibri Light</vt:lpstr>
      <vt:lpstr>Catamaran Light</vt:lpstr>
      <vt:lpstr>CharisSIL</vt:lpstr>
      <vt:lpstr>Fira Sans Extra Condensed Medium</vt:lpstr>
      <vt:lpstr>Lato Black</vt:lpstr>
      <vt:lpstr>Livvic</vt:lpstr>
      <vt:lpstr>Proxima Nova</vt:lpstr>
      <vt:lpstr>Proxima Nova Semibold</vt:lpstr>
      <vt:lpstr>Roboto</vt:lpstr>
      <vt:lpstr>Tema4</vt:lpstr>
      <vt:lpstr>SlidesGo Final Pages</vt:lpstr>
      <vt:lpstr>Tema1</vt:lpstr>
      <vt:lpstr>IoT-enabled smart appliances under industry 4.0</vt:lpstr>
      <vt:lpstr> CONTEXTUALIZATION</vt:lpstr>
      <vt:lpstr>Contextualization</vt:lpstr>
      <vt:lpstr>Goal ⇨ Fulfil the gap by transforming conventional home appliances to IoT-enabled smart systems with the ability to integrate into a smart home system</vt:lpstr>
      <vt:lpstr>Apresentação do PowerPoint</vt:lpstr>
      <vt:lpstr>Related Work</vt:lpstr>
      <vt:lpstr>Case Study</vt:lpstr>
      <vt:lpstr>Challanges </vt:lpstr>
      <vt:lpstr>Design</vt:lpstr>
      <vt:lpstr>Network Connection</vt:lpstr>
      <vt:lpstr>Network Connection</vt:lpstr>
      <vt:lpstr>SoC - Criteria of Choice</vt:lpstr>
      <vt:lpstr>Hardware Architecture</vt:lpstr>
      <vt:lpstr>Firmware Architecture</vt:lpstr>
      <vt:lpstr>Software Development</vt:lpstr>
      <vt:lpstr>Firmware Development</vt:lpstr>
      <vt:lpstr>Mobile App Development</vt:lpstr>
      <vt:lpstr>Validation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Francisco André Oliveira Dias</dc:creator>
  <cp:lastModifiedBy>Francisco André Oliveira Dias</cp:lastModifiedBy>
  <cp:revision>2</cp:revision>
  <dcterms:created xsi:type="dcterms:W3CDTF">2021-10-22T13:07:49Z</dcterms:created>
  <dcterms:modified xsi:type="dcterms:W3CDTF">2021-10-26T19:25:50Z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0x010100ECB60B90F981A047A6420212EA8D44B2</vt:lpwstr>
  </property>
</Properties>
</file>